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92" r:id="rId2"/>
    <p:sldId id="465" r:id="rId3"/>
    <p:sldId id="434" r:id="rId4"/>
    <p:sldId id="397" r:id="rId5"/>
    <p:sldId id="398" r:id="rId6"/>
    <p:sldId id="388" r:id="rId7"/>
    <p:sldId id="375" r:id="rId8"/>
    <p:sldId id="395" r:id="rId9"/>
    <p:sldId id="392" r:id="rId10"/>
    <p:sldId id="396" r:id="rId11"/>
    <p:sldId id="400" r:id="rId12"/>
    <p:sldId id="399" r:id="rId13"/>
    <p:sldId id="420" r:id="rId14"/>
    <p:sldId id="402" r:id="rId15"/>
    <p:sldId id="389" r:id="rId16"/>
    <p:sldId id="394" r:id="rId17"/>
    <p:sldId id="403" r:id="rId18"/>
    <p:sldId id="424" r:id="rId19"/>
    <p:sldId id="404" r:id="rId20"/>
    <p:sldId id="436" r:id="rId21"/>
    <p:sldId id="405" r:id="rId22"/>
    <p:sldId id="406" r:id="rId23"/>
    <p:sldId id="407" r:id="rId24"/>
    <p:sldId id="408" r:id="rId25"/>
    <p:sldId id="418" r:id="rId26"/>
    <p:sldId id="421" r:id="rId27"/>
    <p:sldId id="422" r:id="rId28"/>
    <p:sldId id="423" r:id="rId29"/>
    <p:sldId id="419" r:id="rId30"/>
    <p:sldId id="427" r:id="rId31"/>
    <p:sldId id="411" r:id="rId32"/>
    <p:sldId id="426" r:id="rId33"/>
    <p:sldId id="428" r:id="rId34"/>
    <p:sldId id="431" r:id="rId35"/>
    <p:sldId id="429" r:id="rId36"/>
    <p:sldId id="437" r:id="rId37"/>
    <p:sldId id="430" r:id="rId38"/>
    <p:sldId id="413" r:id="rId39"/>
    <p:sldId id="386" r:id="rId40"/>
    <p:sldId id="433" r:id="rId41"/>
    <p:sldId id="435" r:id="rId42"/>
    <p:sldId id="416" r:id="rId43"/>
    <p:sldId id="415" r:id="rId44"/>
    <p:sldId id="432" r:id="rId45"/>
  </p:sldIdLst>
  <p:sldSz cx="12192000" cy="6858000"/>
  <p:notesSz cx="6858000" cy="9144000"/>
  <p:custDataLst>
    <p:tags r:id="rId47"/>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9"/>
    <p:restoredTop sz="76054"/>
  </p:normalViewPr>
  <p:slideViewPr>
    <p:cSldViewPr snapToGrid="0">
      <p:cViewPr varScale="1">
        <p:scale>
          <a:sx n="91" d="100"/>
          <a:sy n="91" d="100"/>
        </p:scale>
        <p:origin x="1528" y="184"/>
      </p:cViewPr>
      <p:guideLst>
        <p:guide orient="horz" pos="2160"/>
        <p:guide pos="3840"/>
      </p:guideLst>
    </p:cSldViewPr>
  </p:slideViewPr>
  <p:notesTextViewPr>
    <p:cViewPr>
      <p:scale>
        <a:sx n="200" d="100"/>
        <a:sy n="200" d="100"/>
      </p:scale>
      <p:origin x="0" y="0"/>
    </p:cViewPr>
  </p:notesTextViewPr>
  <p:sorterViewPr>
    <p:cViewPr>
      <p:scale>
        <a:sx n="66" d="100"/>
        <a:sy n="66" d="100"/>
      </p:scale>
      <p:origin x="0" y="8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5B0F291-3963-5B48-9BE7-A12AA1C3F68B}" type="slidenum">
              <a:rPr lang="en-US"/>
              <a:pPr/>
              <a:t>‹#›</a:t>
            </a:fld>
            <a:endParaRPr lang="en-US"/>
          </a:p>
        </p:txBody>
      </p:sp>
    </p:spTree>
    <p:extLst>
      <p:ext uri="{BB962C8B-B14F-4D97-AF65-F5344CB8AC3E}">
        <p14:creationId xmlns:p14="http://schemas.microsoft.com/office/powerpoint/2010/main" val="19692290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2824ACAA-245A-564E-9E26-448A2317F473}" type="slidenum">
              <a:rPr lang="en-US"/>
              <a:pPr/>
              <a:t>1</a:t>
            </a:fld>
            <a:endParaRPr lang="en-US"/>
          </a:p>
        </p:txBody>
      </p:sp>
      <p:sp>
        <p:nvSpPr>
          <p:cNvPr id="17411" name="Rectangle 2"/>
          <p:cNvSpPr>
            <a:spLocks noGrp="1" noRot="1" noChangeAspect="1" noChangeArrowheads="1" noTextEdit="1"/>
          </p:cNvSpPr>
          <p:nvPr>
            <p:ph type="sldImg"/>
          </p:nvPr>
        </p:nvSpPr>
        <p:spPr>
          <a:xfrm>
            <a:off x="381000" y="685800"/>
            <a:ext cx="6096000" cy="3429000"/>
          </a:xfrm>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63521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Act in the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plane, aka the symmetry/pitch plane</a:t>
            </a:r>
          </a:p>
          <a:p>
            <a:r>
              <a:rPr lang="en-US" sz="1200" kern="1200" dirty="0">
                <a:solidFill>
                  <a:schemeClr val="tx1"/>
                </a:solidFill>
                <a:latin typeface="Arial" charset="0"/>
                <a:ea typeface="Arial" charset="0"/>
                <a:cs typeface="Arial" charset="0"/>
              </a:rPr>
              <a:t>\item Heavily influenced by angle of attack</a:t>
            </a:r>
          </a:p>
          <a:p>
            <a:r>
              <a:rPr lang="en-US" sz="1200" kern="1200" dirty="0">
                <a:solidFill>
                  <a:schemeClr val="tx1"/>
                </a:solidFill>
                <a:latin typeface="Arial" charset="0"/>
                <a:ea typeface="Arial" charset="0"/>
                <a:cs typeface="Arial" charset="0"/>
              </a:rPr>
              <a:t>\item Also influenced by pitch rate and elevator deflection  </a:t>
            </a:r>
          </a:p>
          <a:p>
            <a:r>
              <a:rPr lang="en-US" sz="1200" kern="1200" dirty="0">
                <a:solidFill>
                  <a:schemeClr val="tx1"/>
                </a:solidFill>
                <a:latin typeface="Arial" charset="0"/>
                <a:ea typeface="Arial" charset="0"/>
                <a:cs typeface="Arial" charset="0"/>
              </a:rPr>
              <a:t>\end{itemize}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F_{\text{lift}}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C_L (\</a:t>
            </a:r>
            <a:r>
              <a:rPr lang="en-US" sz="1200" kern="1200" dirty="0" err="1">
                <a:solidFill>
                  <a:schemeClr val="tx1"/>
                </a:solidFill>
                <a:latin typeface="Arial" charset="0"/>
                <a:ea typeface="Arial" charset="0"/>
                <a:cs typeface="Arial" charset="0"/>
              </a:rPr>
              <a:t>alpha,q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F_{\text{drag}}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C_D (\</a:t>
            </a:r>
            <a:r>
              <a:rPr lang="en-US" sz="1200" kern="1200" dirty="0" err="1">
                <a:solidFill>
                  <a:schemeClr val="tx1"/>
                </a:solidFill>
                <a:latin typeface="Arial" charset="0"/>
                <a:ea typeface="Arial" charset="0"/>
                <a:cs typeface="Arial" charset="0"/>
              </a:rPr>
              <a:t>alpha,q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m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c </a:t>
            </a:r>
            <a:r>
              <a:rPr lang="en-US" sz="1200" kern="1200" dirty="0" err="1">
                <a:solidFill>
                  <a:schemeClr val="tx1"/>
                </a:solidFill>
                <a:latin typeface="Arial" charset="0"/>
                <a:ea typeface="Arial" charset="0"/>
                <a:cs typeface="Arial" charset="0"/>
              </a:rPr>
              <a:t>C_m</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alpha,q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\end{align*}</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12</a:t>
            </a:fld>
            <a:endParaRPr lang="en-US"/>
          </a:p>
        </p:txBody>
      </p:sp>
    </p:spTree>
    <p:extLst>
      <p:ext uri="{BB962C8B-B14F-4D97-AF65-F5344CB8AC3E}">
        <p14:creationId xmlns:p14="http://schemas.microsoft.com/office/powerpoint/2010/main" val="656358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}[2]{\frac{\partial#1}{\partial#2}}</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In the general nonlinear case we have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F_{\text{lift}}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\frac{1}{2}\rho V_a^2 S C_L (\</a:t>
            </a:r>
            <a:r>
              <a:rPr lang="en-US" sz="1200" kern="1200" dirty="0" err="1">
                <a:solidFill>
                  <a:schemeClr val="tx1"/>
                </a:solidFill>
                <a:effectLst/>
                <a:latin typeface="Arial" charset="0"/>
                <a:ea typeface="Arial" charset="0"/>
                <a:cs typeface="Arial" charset="0"/>
              </a:rPr>
              <a:t>alpha,q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Expanding $C_L$ as a Taylor series and keeping only the first-order (linear) terms gives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F_{\text{lift}} &amp;= \frac{1}{2}\rho V_a^2 S \left[ C_{L_0} + \</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{C_L}{\alpha}\alpha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{C_L}{q} q + \</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\right] \\</a:t>
            </a:r>
          </a:p>
          <a:p>
            <a:r>
              <a:rPr lang="en-US" sz="1200" kern="1200" dirty="0">
                <a:solidFill>
                  <a:schemeClr val="tx1"/>
                </a:solidFill>
                <a:effectLst/>
                <a:latin typeface="Arial" charset="0"/>
                <a:ea typeface="Arial" charset="0"/>
                <a:cs typeface="Arial" charset="0"/>
              </a:rPr>
              <a:t>  &amp;= \frac{1}{2}\rho V_a^2 S \left[ C_{L_0} + C_{L_{\alpha}}\alpha +</a:t>
            </a:r>
          </a:p>
          <a:p>
            <a:r>
              <a:rPr lang="en-US" sz="1200" kern="1200" dirty="0">
                <a:solidFill>
                  <a:schemeClr val="tx1"/>
                </a:solidFill>
                <a:effectLst/>
                <a:latin typeface="Arial" charset="0"/>
                <a:ea typeface="Arial" charset="0"/>
                <a:cs typeface="Arial" charset="0"/>
              </a:rPr>
              <a:t>      C_{L_{q}}\frac{c}{2V_a}q + C_{L_{\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\right]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the coefficients $C_{L_0}$, $C_{L_\alpha}\</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{C_L}{\alpha}$, $C_{</a:t>
            </a:r>
            <a:r>
              <a:rPr lang="en-US" sz="1200" kern="1200" dirty="0" err="1">
                <a:solidFill>
                  <a:schemeClr val="tx1"/>
                </a:solidFill>
                <a:effectLst/>
                <a:latin typeface="Arial" charset="0"/>
                <a:ea typeface="Arial" charset="0"/>
                <a:cs typeface="Arial" charset="0"/>
              </a:rPr>
              <a:t>L_q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{C_L}{\frac{qc}{2V_a}}$, and $C_{L_{\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are dimensionless quantities</a:t>
            </a:r>
          </a:p>
        </p:txBody>
      </p:sp>
      <p:sp>
        <p:nvSpPr>
          <p:cNvPr id="4" name="Slide Number Placeholder 3"/>
          <p:cNvSpPr>
            <a:spLocks noGrp="1"/>
          </p:cNvSpPr>
          <p:nvPr>
            <p:ph type="sldNum" sz="quarter" idx="10"/>
          </p:nvPr>
        </p:nvSpPr>
        <p:spPr/>
        <p:txBody>
          <a:bodyPr/>
          <a:lstStyle/>
          <a:p>
            <a:fld id="{35B0F291-3963-5B48-9BE7-A12AA1C3F68B}" type="slidenum">
              <a:rPr lang="en-US" smtClean="0"/>
              <a:pPr/>
              <a:t>13</a:t>
            </a:fld>
            <a:endParaRPr lang="en-US"/>
          </a:p>
        </p:txBody>
      </p:sp>
    </p:spTree>
    <p:extLst>
      <p:ext uri="{BB962C8B-B14F-4D97-AF65-F5344CB8AC3E}">
        <p14:creationId xmlns:p14="http://schemas.microsoft.com/office/powerpoint/2010/main" val="2545887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F_{\text{lift}}</a:t>
            </a:r>
          </a:p>
          <a:p>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C_{L_0} + C_{L_{\</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C_{L_{q}}\frac{c}{2V_a}q + C_{L_{\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\right] \\</a:t>
            </a:r>
          </a:p>
          <a:p>
            <a:r>
              <a:rPr lang="cs-CZ" sz="1200" kern="1200" dirty="0">
                <a:solidFill>
                  <a:schemeClr val="tx1"/>
                </a:solidFill>
                <a:latin typeface="Arial" charset="0"/>
                <a:ea typeface="Arial" charset="0"/>
                <a:cs typeface="Arial" charset="0"/>
              </a:rPr>
              <a:t>F_{\text{</a:t>
            </a:r>
            <a:r>
              <a:rPr lang="cs-CZ" sz="1200" kern="1200" dirty="0" err="1">
                <a:solidFill>
                  <a:schemeClr val="tx1"/>
                </a:solidFill>
                <a:latin typeface="Arial" charset="0"/>
                <a:ea typeface="Arial" charset="0"/>
                <a:cs typeface="Arial" charset="0"/>
              </a:rPr>
              <a:t>drag</a:t>
            </a:r>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C_{D_0} + C_{D_\</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C_{D_{</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{c}{2V_a}</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 + C_{D_{\</a:t>
            </a:r>
            <a:r>
              <a:rPr lang="cs-CZ" sz="1200" kern="1200" dirty="0" err="1">
                <a:solidFill>
                  <a:schemeClr val="tx1"/>
                </a:solidFill>
                <a:latin typeface="Arial" charset="0"/>
                <a:ea typeface="Arial" charset="0"/>
                <a:cs typeface="Arial" charset="0"/>
              </a:rPr>
              <a:t>delta_e</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delta_e</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right</a:t>
            </a:r>
            <a:r>
              <a:rPr lang="cs-CZ" sz="1200" kern="1200" dirty="0">
                <a:solidFill>
                  <a:schemeClr val="tx1"/>
                </a:solidFill>
                <a:latin typeface="Arial" charset="0"/>
                <a:ea typeface="Arial" charset="0"/>
                <a:cs typeface="Arial" charset="0"/>
              </a:rPr>
              <a:t>]  \label{</a:t>
            </a:r>
            <a:r>
              <a:rPr lang="cs-CZ" sz="1200" kern="1200" dirty="0" err="1">
                <a:solidFill>
                  <a:schemeClr val="tx1"/>
                </a:solidFill>
                <a:latin typeface="Arial" charset="0"/>
                <a:ea typeface="Arial" charset="0"/>
                <a:cs typeface="Arial" charset="0"/>
              </a:rPr>
              <a:t>eq:forces-drag-linear</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m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c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C_{m_0} + C_{m_\</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alpha</a:t>
            </a:r>
            <a:endParaRPr lang="cs-CZ"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C_{m_{q}}\frac{c}{2V_a}q + C_{m_{\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\right]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14</a:t>
            </a:fld>
            <a:endParaRPr lang="en-US"/>
          </a:p>
        </p:txBody>
      </p:sp>
    </p:spTree>
    <p:extLst>
      <p:ext uri="{BB962C8B-B14F-4D97-AF65-F5344CB8AC3E}">
        <p14:creationId xmlns:p14="http://schemas.microsoft.com/office/powerpoint/2010/main" val="244681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16</a:t>
            </a:fld>
            <a:endParaRPr lang="en-US"/>
          </a:p>
        </p:txBody>
      </p:sp>
    </p:spTree>
    <p:extLst>
      <p:ext uri="{BB962C8B-B14F-4D97-AF65-F5344CB8AC3E}">
        <p14:creationId xmlns:p14="http://schemas.microsoft.com/office/powerpoint/2010/main" val="62050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s-CZ" sz="1200" kern="1200" dirty="0">
                <a:solidFill>
                  <a:schemeClr val="tx1"/>
                </a:solidFill>
                <a:latin typeface="Arial" charset="0"/>
                <a:ea typeface="Arial" charset="0"/>
                <a:cs typeface="Arial" charset="0"/>
              </a:rPr>
              <a:t>F_{\</a:t>
            </a:r>
            <a:r>
              <a:rPr lang="cs-CZ" sz="1200" kern="1200" dirty="0" err="1">
                <a:solidFill>
                  <a:schemeClr val="tx1"/>
                </a:solidFill>
                <a:latin typeface="Arial" charset="0"/>
                <a:ea typeface="Arial" charset="0"/>
                <a:cs typeface="Arial" charset="0"/>
              </a:rPr>
              <a:t>textrm</a:t>
            </a:r>
            <a:r>
              <a:rPr lang="cs-CZ" sz="1200" kern="1200" dirty="0">
                <a:solidFill>
                  <a:schemeClr val="tx1"/>
                </a:solidFill>
                <a:latin typeface="Arial" charset="0"/>
                <a:ea typeface="Arial" charset="0"/>
                <a:cs typeface="Arial" charset="0"/>
              </a:rPr>
              <a:t>{lift}}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C_L(\</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C_{L_{</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{c}{2V_a}</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 + C_{L_{\</a:t>
            </a:r>
            <a:r>
              <a:rPr lang="cs-CZ" sz="1200" kern="1200" dirty="0" err="1">
                <a:solidFill>
                  <a:schemeClr val="tx1"/>
                </a:solidFill>
                <a:latin typeface="Arial" charset="0"/>
                <a:ea typeface="Arial" charset="0"/>
                <a:cs typeface="Arial" charset="0"/>
              </a:rPr>
              <a:t>delta_e</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delta_e</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right</a:t>
            </a:r>
            <a:r>
              <a:rPr lang="cs-CZ" sz="1200" kern="1200" dirty="0">
                <a:solidFill>
                  <a:schemeClr val="tx1"/>
                </a:solidFill>
                <a:latin typeface="Arial" charset="0"/>
                <a:ea typeface="Arial" charset="0"/>
                <a:cs typeface="Arial" charset="0"/>
              </a:rPr>
              <a:t>] \label{</a:t>
            </a:r>
            <a:r>
              <a:rPr lang="cs-CZ" sz="1200" kern="1200" dirty="0" err="1">
                <a:solidFill>
                  <a:schemeClr val="tx1"/>
                </a:solidFill>
                <a:latin typeface="Arial" charset="0"/>
                <a:ea typeface="Arial" charset="0"/>
                <a:cs typeface="Arial" charset="0"/>
              </a:rPr>
              <a:t>eq:forces-lift-total</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F_{\</a:t>
            </a:r>
            <a:r>
              <a:rPr lang="cs-CZ" sz="1200" kern="1200" dirty="0" err="1">
                <a:solidFill>
                  <a:schemeClr val="tx1"/>
                </a:solidFill>
                <a:latin typeface="Arial" charset="0"/>
                <a:ea typeface="Arial" charset="0"/>
                <a:cs typeface="Arial" charset="0"/>
              </a:rPr>
              <a:t>textrm</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drag</a:t>
            </a:r>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C_D(\</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C_{D_{</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{c}{2V_a}</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 + C_{D_{\</a:t>
            </a:r>
            <a:r>
              <a:rPr lang="cs-CZ" sz="1200" kern="1200" dirty="0" err="1">
                <a:solidFill>
                  <a:schemeClr val="tx1"/>
                </a:solidFill>
                <a:latin typeface="Arial" charset="0"/>
                <a:ea typeface="Arial" charset="0"/>
                <a:cs typeface="Arial" charset="0"/>
              </a:rPr>
              <a:t>delta_e</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delta_e</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right</a:t>
            </a:r>
            <a:r>
              <a:rPr lang="cs-CZ" sz="1200" kern="1200" dirty="0">
                <a:solidFill>
                  <a:schemeClr val="tx1"/>
                </a:solidFill>
                <a:latin typeface="Arial" charset="0"/>
                <a:ea typeface="Arial" charset="0"/>
                <a:cs typeface="Arial" charset="0"/>
              </a:rPr>
              <a:t>]</a:t>
            </a:r>
          </a:p>
          <a:p>
            <a:endParaRPr lang="cs-CZ"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C_L(\alpha) = \left(1-\sigma(\alpha)\right) \left[C_{L_0} + C_{L_{\alpha}}\alpha \right] + \sigma(\alpha) \left[2\;\text{sign}(\alpha)\sin^2\alpha\cos\alpha \right]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\sigma(\alpha) =  \frac{1+e^{-M(\alpha-\alpha_0)}+e^{M(\alpha+\alpha_0)}}{\left(1+e^{-M(\alpha-\alpha_0)}\right)\left(1+e^{M(\alpha+\alpha_0)}\right)}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17</a:t>
            </a:fld>
            <a:endParaRPr lang="en-US"/>
          </a:p>
        </p:txBody>
      </p:sp>
    </p:spTree>
    <p:extLst>
      <p:ext uri="{BB962C8B-B14F-4D97-AF65-F5344CB8AC3E}">
        <p14:creationId xmlns:p14="http://schemas.microsoft.com/office/powerpoint/2010/main" val="2395563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alpha0 = 0.6;</a:t>
            </a:r>
          </a:p>
          <a:p>
            <a:r>
              <a:rPr lang="en-US" sz="1200" kern="1200" dirty="0">
                <a:solidFill>
                  <a:schemeClr val="tx1"/>
                </a:solidFill>
                <a:effectLst/>
                <a:latin typeface="Arial" charset="0"/>
                <a:ea typeface="Arial" charset="0"/>
                <a:cs typeface="Arial" charset="0"/>
              </a:rPr>
              <a:t>alpha = 0:.01:pi/2;</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figure(1), </a:t>
            </a:r>
            <a:r>
              <a:rPr lang="en-US" sz="1200" kern="1200" dirty="0" err="1">
                <a:solidFill>
                  <a:schemeClr val="tx1"/>
                </a:solidFill>
                <a:effectLst/>
                <a:latin typeface="Arial" charset="0"/>
                <a:ea typeface="Arial" charset="0"/>
                <a:cs typeface="Arial" charset="0"/>
              </a:rPr>
              <a:t>clf</a:t>
            </a:r>
            <a:r>
              <a:rPr lang="en-US" sz="1200" kern="1200" dirty="0">
                <a:solidFill>
                  <a:schemeClr val="tx1"/>
                </a:solidFill>
                <a:effectLst/>
                <a:latin typeface="Arial" charset="0"/>
                <a:ea typeface="Arial" charset="0"/>
                <a:cs typeface="Arial" charset="0"/>
              </a:rPr>
              <a:t>, hold on</a:t>
            </a:r>
          </a:p>
          <a:p>
            <a:r>
              <a:rPr lang="en-US" sz="1200" kern="1200" dirty="0">
                <a:solidFill>
                  <a:schemeClr val="tx1"/>
                </a:solidFill>
                <a:effectLst/>
                <a:latin typeface="Arial" charset="0"/>
                <a:ea typeface="Arial" charset="0"/>
                <a:cs typeface="Arial" charset="0"/>
              </a:rPr>
              <a:t>for M=10:10:50</a:t>
            </a:r>
          </a:p>
          <a:p>
            <a:r>
              <a:rPr lang="en-US" sz="1200" kern="1200" dirty="0">
                <a:solidFill>
                  <a:schemeClr val="tx1"/>
                </a:solidFill>
                <a:effectLst/>
                <a:latin typeface="Arial" charset="0"/>
                <a:ea typeface="Arial" charset="0"/>
                <a:cs typeface="Arial" charset="0"/>
              </a:rPr>
              <a:t>    sig = (1+exp(-M*(alpha-alpha0)) + </a:t>
            </a:r>
            <a:r>
              <a:rPr lang="en-US" sz="1200" kern="1200" dirty="0" err="1">
                <a:solidFill>
                  <a:schemeClr val="tx1"/>
                </a:solidFill>
                <a:effectLst/>
                <a:latin typeface="Arial" charset="0"/>
                <a:ea typeface="Arial" charset="0"/>
                <a:cs typeface="Arial" charset="0"/>
              </a:rPr>
              <a:t>exp</a:t>
            </a:r>
            <a:r>
              <a:rPr lang="en-US" sz="1200" kern="1200" dirty="0">
                <a:solidFill>
                  <a:schemeClr val="tx1"/>
                </a:solidFill>
                <a:effectLst/>
                <a:latin typeface="Arial" charset="0"/>
                <a:ea typeface="Arial" charset="0"/>
                <a:cs typeface="Arial" charset="0"/>
              </a:rPr>
              <a:t>(M*(alpha+alpha0)))...</a:t>
            </a:r>
          </a:p>
          <a:p>
            <a:r>
              <a:rPr lang="en-US" sz="1200" kern="1200" dirty="0">
                <a:solidFill>
                  <a:schemeClr val="tx1"/>
                </a:solidFill>
                <a:effectLst/>
                <a:latin typeface="Arial" charset="0"/>
                <a:ea typeface="Arial" charset="0"/>
                <a:cs typeface="Arial" charset="0"/>
              </a:rPr>
              <a:t>        ./((1+exp(-M*(alpha-alpha0))).*(1+exp(M*(alpha+alpha0))));</a:t>
            </a:r>
          </a:p>
          <a:p>
            <a:r>
              <a:rPr lang="en-US" sz="1200" kern="1200" dirty="0">
                <a:solidFill>
                  <a:schemeClr val="tx1"/>
                </a:solidFill>
                <a:effectLst/>
                <a:latin typeface="Arial" charset="0"/>
                <a:ea typeface="Arial" charset="0"/>
                <a:cs typeface="Arial" charset="0"/>
              </a:rPr>
              <a:t>    plot(alpha, sig)</a:t>
            </a:r>
          </a:p>
          <a:p>
            <a:r>
              <a:rPr lang="en-US" sz="1200" kern="1200" dirty="0">
                <a:solidFill>
                  <a:schemeClr val="tx1"/>
                </a:solidFill>
                <a:effectLst/>
                <a:latin typeface="Arial" charset="0"/>
                <a:ea typeface="Arial" charset="0"/>
                <a:cs typeface="Arial" charset="0"/>
              </a:rPr>
              <a:t>end</a:t>
            </a:r>
          </a:p>
          <a:p>
            <a:r>
              <a:rPr lang="en-US" sz="1200" kern="1200" dirty="0">
                <a:solidFill>
                  <a:schemeClr val="tx1"/>
                </a:solidFill>
                <a:effectLst/>
                <a:latin typeface="Arial" charset="0"/>
                <a:ea typeface="Arial" charset="0"/>
                <a:cs typeface="Arial" charset="0"/>
              </a:rPr>
              <a:t>legend('M=10', 'M=20', 'M=30', 'M=40', 'M=50', '</a:t>
            </a:r>
            <a:r>
              <a:rPr lang="en-US" sz="1200" kern="1200" dirty="0" err="1">
                <a:solidFill>
                  <a:schemeClr val="tx1"/>
                </a:solidFill>
                <a:effectLst/>
                <a:latin typeface="Arial" charset="0"/>
                <a:ea typeface="Arial" charset="0"/>
                <a:cs typeface="Arial" charset="0"/>
              </a:rPr>
              <a:t>fontsize</a:t>
            </a:r>
            <a:r>
              <a:rPr lang="en-US" sz="1200" kern="1200" dirty="0">
                <a:solidFill>
                  <a:schemeClr val="tx1"/>
                </a:solidFill>
                <a:effectLst/>
                <a:latin typeface="Arial" charset="0"/>
                <a:ea typeface="Arial" charset="0"/>
                <a:cs typeface="Arial" charset="0"/>
              </a:rPr>
              <a:t>', 18)</a:t>
            </a:r>
          </a:p>
          <a:p>
            <a:r>
              <a:rPr lang="en-US" sz="1200" kern="1200" dirty="0" err="1">
                <a:solidFill>
                  <a:schemeClr val="tx1"/>
                </a:solidFill>
                <a:effectLst/>
                <a:latin typeface="Arial" charset="0"/>
                <a:ea typeface="Arial" charset="0"/>
                <a:cs typeface="Arial" charset="0"/>
              </a:rPr>
              <a:t>xlabel</a:t>
            </a:r>
            <a:r>
              <a:rPr lang="en-US" sz="1200" kern="1200" dirty="0">
                <a:solidFill>
                  <a:schemeClr val="tx1"/>
                </a:solidFill>
                <a:effectLst/>
                <a:latin typeface="Arial" charset="0"/>
                <a:ea typeface="Arial" charset="0"/>
                <a:cs typeface="Arial" charset="0"/>
              </a:rPr>
              <a:t>('\alpha', '</a:t>
            </a:r>
            <a:r>
              <a:rPr lang="en-US" sz="1200" kern="1200" dirty="0" err="1">
                <a:solidFill>
                  <a:schemeClr val="tx1"/>
                </a:solidFill>
                <a:effectLst/>
                <a:latin typeface="Arial" charset="0"/>
                <a:ea typeface="Arial" charset="0"/>
                <a:cs typeface="Arial" charset="0"/>
              </a:rPr>
              <a:t>fontsize</a:t>
            </a:r>
            <a:r>
              <a:rPr lang="en-US" sz="1200" kern="1200" dirty="0">
                <a:solidFill>
                  <a:schemeClr val="tx1"/>
                </a:solidFill>
                <a:effectLst/>
                <a:latin typeface="Arial" charset="0"/>
                <a:ea typeface="Arial" charset="0"/>
                <a:cs typeface="Arial" charset="0"/>
              </a:rPr>
              <a:t>', 24)</a:t>
            </a:r>
          </a:p>
          <a:p>
            <a:r>
              <a:rPr lang="en-US" sz="1200" kern="1200" dirty="0">
                <a:solidFill>
                  <a:schemeClr val="tx1"/>
                </a:solidFill>
                <a:effectLst/>
                <a:latin typeface="Arial" charset="0"/>
                <a:ea typeface="Arial" charset="0"/>
                <a:cs typeface="Arial" charset="0"/>
              </a:rPr>
              <a:t>title('\sigma(\alpha)', '</a:t>
            </a:r>
            <a:r>
              <a:rPr lang="en-US" sz="1200" kern="1200" dirty="0" err="1">
                <a:solidFill>
                  <a:schemeClr val="tx1"/>
                </a:solidFill>
                <a:effectLst/>
                <a:latin typeface="Arial" charset="0"/>
                <a:ea typeface="Arial" charset="0"/>
                <a:cs typeface="Arial" charset="0"/>
              </a:rPr>
              <a:t>fontsize</a:t>
            </a:r>
            <a:r>
              <a:rPr lang="en-US" sz="1200" kern="1200" dirty="0">
                <a:solidFill>
                  <a:schemeClr val="tx1"/>
                </a:solidFill>
                <a:effectLst/>
                <a:latin typeface="Arial" charset="0"/>
                <a:ea typeface="Arial" charset="0"/>
                <a:cs typeface="Arial" charset="0"/>
              </a:rPr>
              <a:t>', 24, 'Rotation', 0)</a:t>
            </a:r>
          </a:p>
          <a:p>
            <a:endParaRPr lang="en-US" sz="1200" kern="1200" dirty="0">
              <a:solidFill>
                <a:schemeClr val="tx1"/>
              </a:solidFill>
              <a:effectLst/>
              <a:latin typeface="Arial" charset="0"/>
              <a:ea typeface="Arial" charset="0"/>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Arial" charset="0"/>
                <a:cs typeface="Arial" charset="0"/>
              </a:rPr>
              <a:t>\sigma(\alpha) =  \frac{1+e^{-M(\alpha-\alpha_0)}+e^{M(\alpha+\alpha_0)}}{\left(1+e^{-M(\alpha-\alpha_0)}\right)\left(1+e^{M(\alpha+\alpha_0)}\right)}</a:t>
            </a:r>
          </a:p>
          <a:p>
            <a:endParaRPr lang="en-US" sz="1200" kern="1200" dirty="0">
              <a:solidFill>
                <a:schemeClr val="tx1"/>
              </a:solidFill>
              <a:effectLst/>
              <a:latin typeface="Arial" charset="0"/>
              <a:ea typeface="Arial" charset="0"/>
              <a:cs typeface="Arial" charset="0"/>
            </a:endParaRP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18</a:t>
            </a:fld>
            <a:endParaRPr lang="en-US"/>
          </a:p>
        </p:txBody>
      </p:sp>
    </p:spTree>
    <p:extLst>
      <p:ext uri="{BB962C8B-B14F-4D97-AF65-F5344CB8AC3E}">
        <p14:creationId xmlns:p14="http://schemas.microsoft.com/office/powerpoint/2010/main" val="3300032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 stability derivative</a:t>
            </a:r>
          </a:p>
          <a:p>
            <a:r>
              <a:rPr lang="en-US" sz="1200" kern="1200" dirty="0">
                <a:solidFill>
                  <a:schemeClr val="tx1"/>
                </a:solidFill>
                <a:latin typeface="Arial" charset="0"/>
                <a:ea typeface="Arial" charset="0"/>
                <a:cs typeface="Arial" charset="0"/>
              </a:rPr>
              <a:t>\[</a:t>
            </a:r>
          </a:p>
          <a:p>
            <a:r>
              <a:rPr lang="fr-FR" sz="1200" kern="1200" dirty="0">
                <a:solidFill>
                  <a:schemeClr val="tx1"/>
                </a:solidFill>
                <a:latin typeface="Arial" charset="0"/>
                <a:ea typeface="Arial" charset="0"/>
                <a:cs typeface="Arial" charset="0"/>
              </a:rPr>
              <a:t>C_{L_{\alpha}} \</a:t>
            </a:r>
            <a:r>
              <a:rPr lang="fr-FR" sz="1200" kern="1200" dirty="0" err="1">
                <a:solidFill>
                  <a:schemeClr val="tx1"/>
                </a:solidFill>
                <a:latin typeface="Arial" charset="0"/>
                <a:ea typeface="Arial" charset="0"/>
                <a:cs typeface="Arial" charset="0"/>
              </a:rPr>
              <a:t>approx</a:t>
            </a:r>
            <a:r>
              <a:rPr lang="fr-FR" sz="1200" kern="1200" dirty="0">
                <a:solidFill>
                  <a:schemeClr val="tx1"/>
                </a:solidFill>
                <a:latin typeface="Arial" charset="0"/>
                <a:ea typeface="Arial" charset="0"/>
                <a:cs typeface="Arial" charset="0"/>
              </a:rPr>
              <a:t> \frac{\pi AR}{1+\</a:t>
            </a:r>
            <a:r>
              <a:rPr lang="fr-FR" sz="1200" kern="1200" dirty="0" err="1">
                <a:solidFill>
                  <a:schemeClr val="tx1"/>
                </a:solidFill>
                <a:latin typeface="Arial" charset="0"/>
                <a:ea typeface="Arial" charset="0"/>
                <a:cs typeface="Arial" charset="0"/>
              </a:rPr>
              <a:t>sqrt</a:t>
            </a:r>
            <a:r>
              <a:rPr lang="fr-FR" sz="1200" kern="1200" dirty="0">
                <a:solidFill>
                  <a:schemeClr val="tx1"/>
                </a:solidFill>
                <a:latin typeface="Arial" charset="0"/>
                <a:ea typeface="Arial" charset="0"/>
                <a:cs typeface="Arial" charset="0"/>
              </a:rPr>
              <a:t>{1+(AR/2)^2}}</a:t>
            </a:r>
          </a:p>
          <a:p>
            <a:r>
              <a:rPr lang="fr-FR" sz="1200" kern="1200" dirty="0">
                <a:solidFill>
                  <a:schemeClr val="tx1"/>
                </a:solidFill>
                <a:latin typeface="Arial" charset="0"/>
                <a:ea typeface="Arial" charset="0"/>
                <a:cs typeface="Arial" charset="0"/>
              </a:rPr>
              <a:t>\]</a:t>
            </a:r>
          </a:p>
          <a:p>
            <a:r>
              <a:rPr lang="fr-FR" sz="1200" kern="1200" dirty="0" err="1">
                <a:solidFill>
                  <a:schemeClr val="tx1"/>
                </a:solidFill>
                <a:latin typeface="Arial" charset="0"/>
                <a:ea typeface="Arial" charset="0"/>
                <a:cs typeface="Arial" charset="0"/>
              </a:rPr>
              <a:t>represents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sensitivity</a:t>
            </a:r>
            <a:r>
              <a:rPr lang="fr-FR" sz="1200" kern="1200" dirty="0">
                <a:solidFill>
                  <a:schemeClr val="tx1"/>
                </a:solidFill>
                <a:latin typeface="Arial" charset="0"/>
                <a:ea typeface="Arial" charset="0"/>
                <a:cs typeface="Arial" charset="0"/>
              </a:rPr>
              <a:t> of lift to the angle of </a:t>
            </a:r>
            <a:r>
              <a:rPr lang="fr-FR" sz="1200" kern="1200" dirty="0" err="1">
                <a:solidFill>
                  <a:schemeClr val="tx1"/>
                </a:solidFill>
                <a:latin typeface="Arial" charset="0"/>
                <a:ea typeface="Arial" charset="0"/>
                <a:cs typeface="Arial" charset="0"/>
              </a:rPr>
              <a:t>attack</a:t>
            </a:r>
            <a:r>
              <a:rPr lang="fr-FR" sz="1200" kern="1200" dirty="0">
                <a:solidFill>
                  <a:schemeClr val="tx1"/>
                </a:solidFill>
                <a:latin typeface="Arial" charset="0"/>
                <a:ea typeface="Arial" charset="0"/>
                <a:cs typeface="Arial" charset="0"/>
              </a:rPr>
              <a:t>, and </a:t>
            </a:r>
            <a:r>
              <a:rPr lang="fr-FR" sz="1200" kern="1200" dirty="0" err="1">
                <a:solidFill>
                  <a:schemeClr val="tx1"/>
                </a:solidFill>
                <a:latin typeface="Arial" charset="0"/>
                <a:ea typeface="Arial" charset="0"/>
                <a:cs typeface="Arial" charset="0"/>
              </a:rPr>
              <a:t>can</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be</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approximated</a:t>
            </a:r>
            <a:r>
              <a:rPr lang="fr-FR" sz="1200" kern="1200" dirty="0">
                <a:solidFill>
                  <a:schemeClr val="tx1"/>
                </a:solidFill>
                <a:latin typeface="Arial" charset="0"/>
                <a:ea typeface="Arial" charset="0"/>
                <a:cs typeface="Arial" charset="0"/>
              </a:rPr>
              <a:t> by </a:t>
            </a:r>
            <a:r>
              <a:rPr lang="fr-FR" sz="1200" kern="1200" dirty="0" err="1">
                <a:solidFill>
                  <a:schemeClr val="tx1"/>
                </a:solidFill>
                <a:latin typeface="Arial" charset="0"/>
                <a:ea typeface="Arial" charset="0"/>
                <a:cs typeface="Arial" charset="0"/>
              </a:rPr>
              <a:t>physical</a:t>
            </a:r>
            <a:r>
              <a:rPr lang="fr-FR" sz="1200" kern="1200" dirty="0">
                <a:solidFill>
                  <a:schemeClr val="tx1"/>
                </a:solidFill>
                <a:latin typeface="Arial" charset="0"/>
                <a:ea typeface="Arial" charset="0"/>
                <a:cs typeface="Arial" charset="0"/>
              </a:rPr>
              <a:t> dimensions of the </a:t>
            </a:r>
            <a:r>
              <a:rPr lang="fr-FR" sz="1200" kern="1200" dirty="0" err="1">
                <a:solidFill>
                  <a:schemeClr val="tx1"/>
                </a:solidFill>
                <a:latin typeface="Arial" charset="0"/>
                <a:ea typeface="Arial" charset="0"/>
                <a:cs typeface="Arial" charset="0"/>
              </a:rPr>
              <a:t>airfoil</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where</a:t>
            </a:r>
            <a:endParaRPr lang="fr-FR" sz="1200" kern="1200" dirty="0">
              <a:solidFill>
                <a:schemeClr val="tx1"/>
              </a:solidFill>
              <a:latin typeface="Arial" charset="0"/>
              <a:ea typeface="Arial" charset="0"/>
              <a:cs typeface="Arial" charset="0"/>
            </a:endParaRPr>
          </a:p>
          <a:p>
            <a:r>
              <a:rPr lang="fr-FR" sz="1200" kern="1200" dirty="0">
                <a:solidFill>
                  <a:schemeClr val="tx1"/>
                </a:solidFill>
                <a:latin typeface="Arial" charset="0"/>
                <a:ea typeface="Arial" charset="0"/>
                <a:cs typeface="Arial" charset="0"/>
              </a:rPr>
              <a:t>\</a:t>
            </a:r>
            <a:r>
              <a:rPr lang="fr-FR" sz="1200" kern="1200" dirty="0" err="1">
                <a:solidFill>
                  <a:schemeClr val="tx1"/>
                </a:solidFill>
                <a:latin typeface="Arial" charset="0"/>
                <a:ea typeface="Arial" charset="0"/>
                <a:cs typeface="Arial" charset="0"/>
              </a:rPr>
              <a:t>begin</a:t>
            </a:r>
            <a:r>
              <a:rPr lang="fr-FR" sz="1200" kern="1200" dirty="0">
                <a:solidFill>
                  <a:schemeClr val="tx1"/>
                </a:solidFill>
                <a:latin typeface="Arial" charset="0"/>
                <a:ea typeface="Arial" charset="0"/>
                <a:cs typeface="Arial" charset="0"/>
              </a:rPr>
              <a:t>{description}</a:t>
            </a:r>
          </a:p>
          <a:p>
            <a:r>
              <a:rPr lang="fr-FR" sz="1200" kern="1200" dirty="0">
                <a:solidFill>
                  <a:schemeClr val="tx1"/>
                </a:solidFill>
                <a:latin typeface="Arial" charset="0"/>
                <a:ea typeface="Arial" charset="0"/>
                <a:cs typeface="Arial" charset="0"/>
              </a:rPr>
              <a:t>\item[$AR\</a:t>
            </a:r>
            <a:r>
              <a:rPr lang="fr-FR" sz="1200" kern="1200" dirty="0" err="1">
                <a:solidFill>
                  <a:schemeClr val="tx1"/>
                </a:solidFill>
                <a:latin typeface="Arial" charset="0"/>
                <a:ea typeface="Arial" charset="0"/>
                <a:cs typeface="Arial" charset="0"/>
              </a:rPr>
              <a:t>defeq</a:t>
            </a:r>
            <a:r>
              <a:rPr lang="fr-FR" sz="1200" kern="1200" dirty="0">
                <a:solidFill>
                  <a:schemeClr val="tx1"/>
                </a:solidFill>
                <a:latin typeface="Arial" charset="0"/>
                <a:ea typeface="Arial" charset="0"/>
                <a:cs typeface="Arial" charset="0"/>
              </a:rPr>
              <a:t> b^2/S$] </a:t>
            </a:r>
            <a:r>
              <a:rPr lang="fr-FR" sz="1200" kern="1200" dirty="0" err="1">
                <a:solidFill>
                  <a:schemeClr val="tx1"/>
                </a:solidFill>
                <a:latin typeface="Arial" charset="0"/>
                <a:ea typeface="Arial" charset="0"/>
                <a:cs typeface="Arial" charset="0"/>
              </a:rPr>
              <a:t>is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wing</a:t>
            </a:r>
            <a:r>
              <a:rPr lang="fr-FR" sz="1200" kern="1200" dirty="0">
                <a:solidFill>
                  <a:schemeClr val="tx1"/>
                </a:solidFill>
                <a:latin typeface="Arial" charset="0"/>
                <a:ea typeface="Arial" charset="0"/>
                <a:cs typeface="Arial" charset="0"/>
              </a:rPr>
              <a:t> aspect ratio</a:t>
            </a:r>
          </a:p>
          <a:p>
            <a:r>
              <a:rPr lang="fr-FR" sz="1200" kern="1200" dirty="0">
                <a:solidFill>
                  <a:schemeClr val="tx1"/>
                </a:solidFill>
                <a:latin typeface="Arial" charset="0"/>
                <a:ea typeface="Arial" charset="0"/>
                <a:cs typeface="Arial" charset="0"/>
              </a:rPr>
              <a:t>\item[$b$] </a:t>
            </a:r>
            <a:r>
              <a:rPr lang="fr-FR" sz="1200" kern="1200" dirty="0" err="1">
                <a:solidFill>
                  <a:schemeClr val="tx1"/>
                </a:solidFill>
                <a:latin typeface="Arial" charset="0"/>
                <a:ea typeface="Arial" charset="0"/>
                <a:cs typeface="Arial" charset="0"/>
              </a:rPr>
              <a:t>is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wingspan</a:t>
            </a:r>
            <a:endParaRPr lang="fr-FR" sz="1200" kern="1200" dirty="0">
              <a:solidFill>
                <a:schemeClr val="tx1"/>
              </a:solidFill>
              <a:latin typeface="Arial" charset="0"/>
              <a:ea typeface="Arial" charset="0"/>
              <a:cs typeface="Arial" charset="0"/>
            </a:endParaRPr>
          </a:p>
          <a:p>
            <a:r>
              <a:rPr lang="fr-FR" sz="1200" kern="1200" dirty="0">
                <a:solidFill>
                  <a:schemeClr val="tx1"/>
                </a:solidFill>
                <a:latin typeface="Arial" charset="0"/>
                <a:ea typeface="Arial" charset="0"/>
                <a:cs typeface="Arial" charset="0"/>
              </a:rPr>
              <a:t>\item[$S$] </a:t>
            </a:r>
            <a:r>
              <a:rPr lang="fr-FR" sz="1200" kern="1200" dirty="0" err="1">
                <a:solidFill>
                  <a:schemeClr val="tx1"/>
                </a:solidFill>
                <a:latin typeface="Arial" charset="0"/>
                <a:ea typeface="Arial" charset="0"/>
                <a:cs typeface="Arial" charset="0"/>
              </a:rPr>
              <a:t>is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wing</a:t>
            </a:r>
            <a:r>
              <a:rPr lang="fr-FR" sz="1200" kern="1200" dirty="0">
                <a:solidFill>
                  <a:schemeClr val="tx1"/>
                </a:solidFill>
                <a:latin typeface="Arial" charset="0"/>
                <a:ea typeface="Arial" charset="0"/>
                <a:cs typeface="Arial" charset="0"/>
              </a:rPr>
              <a:t> area</a:t>
            </a:r>
          </a:p>
          <a:p>
            <a:r>
              <a:rPr lang="fr-FR" sz="1200" kern="1200" dirty="0">
                <a:solidFill>
                  <a:schemeClr val="tx1"/>
                </a:solidFill>
                <a:latin typeface="Arial" charset="0"/>
                <a:ea typeface="Arial" charset="0"/>
                <a:cs typeface="Arial" charset="0"/>
              </a:rPr>
              <a:t>\end{description}</a:t>
            </a:r>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19</a:t>
            </a:fld>
            <a:endParaRPr lang="en-US"/>
          </a:p>
        </p:txBody>
      </p:sp>
    </p:spTree>
    <p:extLst>
      <p:ext uri="{BB962C8B-B14F-4D97-AF65-F5344CB8AC3E}">
        <p14:creationId xmlns:p14="http://schemas.microsoft.com/office/powerpoint/2010/main" val="2751889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EED76-D475-53DB-2E37-027261512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621A2-D8B8-D00C-96FF-DE18013AADA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D625DD0-6752-3AD4-9A67-7100EA1063AB}"/>
              </a:ext>
            </a:extLst>
          </p:cNvPr>
          <p:cNvSpPr>
            <a:spLocks noGrp="1"/>
          </p:cNvSpPr>
          <p:nvPr>
            <p:ph type="body" idx="1"/>
          </p:nvPr>
        </p:nvSpPr>
        <p:spPr/>
        <p:txBody>
          <a:bodyPr/>
          <a:lstStyle/>
          <a:p>
            <a:r>
              <a:rPr lang="en-US" dirty="0"/>
              <a:t>Induced drag intuitive explanations:</a:t>
            </a:r>
          </a:p>
          <a:p>
            <a:pPr marL="228600" indent="-228600">
              <a:buAutoNum type="arabicParenR"/>
            </a:pPr>
            <a:r>
              <a:rPr lang="en-US" dirty="0"/>
              <a:t>Wingtip vortices change surface pressure distributions on wind to increase in direction of drag</a:t>
            </a:r>
          </a:p>
          <a:p>
            <a:pPr marL="228600" indent="-228600">
              <a:buAutoNum type="arabicParenR"/>
            </a:pPr>
            <a:r>
              <a:rPr lang="en-US" dirty="0"/>
              <a:t>Because local relative wind is canted downward due to contributions of wingtip vortices, the lift vector is tilted back and contributes to a force parallel with </a:t>
            </a:r>
            <a:r>
              <a:rPr lang="en-US" dirty="0" err="1"/>
              <a:t>V_inf</a:t>
            </a:r>
            <a:r>
              <a:rPr lang="en-US" dirty="0"/>
              <a:t> that is felt as drag</a:t>
            </a:r>
          </a:p>
          <a:p>
            <a:pPr marL="228600" indent="-228600">
              <a:buAutoNum type="arabicParenR"/>
            </a:pPr>
            <a:r>
              <a:rPr lang="en-US" dirty="0"/>
              <a:t>Wingtip vortices contain certain amount of kinetic energy that must come from somewhere – comes from the propulsion system. Extra power provided is overcoming the induced drag.</a:t>
            </a:r>
          </a:p>
          <a:p>
            <a:pPr marL="228600" indent="-228600">
              <a:buAutoNum type="arabicParenR"/>
            </a:pPr>
            <a:endParaRPr lang="en-US" dirty="0"/>
          </a:p>
          <a:p>
            <a:r>
              <a:rPr lang="it-IT" sz="1200" kern="1200" dirty="0">
                <a:solidFill>
                  <a:schemeClr val="tx1"/>
                </a:solidFill>
                <a:latin typeface="Arial" charset="0"/>
                <a:ea typeface="Arial" charset="0"/>
                <a:cs typeface="Arial" charset="0"/>
              </a:rPr>
              <a:t>----------</a:t>
            </a:r>
          </a:p>
          <a:p>
            <a:r>
              <a:rPr lang="en-US" dirty="0">
                <a:solidFill>
                  <a:srgbClr val="000000"/>
                </a:solidFill>
                <a:effectLst/>
                <a:latin typeface="Monaco" pitchFamily="2" charset="77"/>
              </a:rPr>
              <a:t>\begin{align*}</a:t>
            </a:r>
          </a:p>
          <a:p>
            <a:r>
              <a:rPr lang="en-US" dirty="0">
                <a:solidFill>
                  <a:srgbClr val="000000"/>
                </a:solidFill>
                <a:effectLst/>
                <a:latin typeface="Monaco" pitchFamily="2" charset="77"/>
              </a:rPr>
              <a:t>C_{D}(\alpha) &amp;= \underbrace{C_{</a:t>
            </a:r>
            <a:r>
              <a:rPr lang="en-US" dirty="0" err="1">
                <a:solidFill>
                  <a:srgbClr val="000000"/>
                </a:solidFill>
                <a:effectLst/>
                <a:latin typeface="Monaco" pitchFamily="2" charset="77"/>
              </a:rPr>
              <a:t>D_p</a:t>
            </a:r>
            <a:r>
              <a:rPr lang="en-US" dirty="0">
                <a:solidFill>
                  <a:srgbClr val="000000"/>
                </a:solidFill>
                <a:effectLst/>
                <a:latin typeface="Monaco" pitchFamily="2" charset="77"/>
              </a:rPr>
              <a:t>}}_{\text{parasitic drag}} + \underbrace{\frac{(C_{L_0} + C_{L_\alpha} \alpha)^2}{\pi e AR}}_{\text{induced drag}} \\</a:t>
            </a:r>
          </a:p>
          <a:p>
            <a:r>
              <a:rPr lang="en-US" dirty="0">
                <a:solidFill>
                  <a:srgbClr val="000000"/>
                </a:solidFill>
                <a:effectLst/>
                <a:latin typeface="Monaco" pitchFamily="2" charset="77"/>
              </a:rPr>
              <a:t>              &amp;= \left(C_{</a:t>
            </a:r>
            <a:r>
              <a:rPr lang="en-US" dirty="0" err="1">
                <a:solidFill>
                  <a:srgbClr val="000000"/>
                </a:solidFill>
                <a:effectLst/>
                <a:latin typeface="Monaco" pitchFamily="2" charset="77"/>
              </a:rPr>
              <a:t>D_p</a:t>
            </a:r>
            <a:r>
              <a:rPr lang="en-US" dirty="0">
                <a:solidFill>
                  <a:srgbClr val="000000"/>
                </a:solidFill>
                <a:effectLst/>
                <a:latin typeface="Monaco" pitchFamily="2" charset="77"/>
              </a:rPr>
              <a:t>} + \frac{C_{L_0}^2}{\pi e AR}\right) </a:t>
            </a:r>
          </a:p>
          <a:p>
            <a:r>
              <a:rPr lang="en-US" dirty="0">
                <a:solidFill>
                  <a:srgbClr val="000000"/>
                </a:solidFill>
                <a:effectLst/>
                <a:latin typeface="Monaco" pitchFamily="2" charset="77"/>
              </a:rPr>
              <a:t>                  + \left(\frac{2C_{L_0}C_{L_\alpha}}{\pi e AR}\right)\alpha</a:t>
            </a:r>
          </a:p>
          <a:p>
            <a:r>
              <a:rPr lang="en-US" dirty="0">
                <a:solidFill>
                  <a:srgbClr val="000000"/>
                </a:solidFill>
                <a:effectLst/>
                <a:latin typeface="Monaco" pitchFamily="2" charset="77"/>
              </a:rPr>
              <a:t>                  + \left(\frac{C_{L_\alpha}^2}{\pi e AR}\right)\alpha^2,</a:t>
            </a:r>
          </a:p>
          <a:p>
            <a:r>
              <a:rPr lang="en-US" dirty="0">
                <a:solidFill>
                  <a:srgbClr val="000000"/>
                </a:solidFill>
                <a:effectLst/>
                <a:latin typeface="Monaco" pitchFamily="2" charset="77"/>
              </a:rPr>
              <a:t>\end{align*}</a:t>
            </a:r>
          </a:p>
          <a:p>
            <a:r>
              <a:rPr lang="en-US" dirty="0">
                <a:solidFill>
                  <a:srgbClr val="000000"/>
                </a:solidFill>
                <a:effectLst/>
                <a:latin typeface="Monaco" pitchFamily="2" charset="77"/>
              </a:rPr>
              <a:t>where $0.8\</a:t>
            </a:r>
            <a:r>
              <a:rPr lang="en-US" dirty="0" err="1">
                <a:solidFill>
                  <a:srgbClr val="000000"/>
                </a:solidFill>
                <a:effectLst/>
                <a:latin typeface="Monaco" pitchFamily="2" charset="77"/>
              </a:rPr>
              <a:t>leq</a:t>
            </a:r>
            <a:r>
              <a:rPr lang="en-US" dirty="0">
                <a:solidFill>
                  <a:srgbClr val="000000"/>
                </a:solidFill>
                <a:effectLst/>
                <a:latin typeface="Monaco" pitchFamily="2" charset="77"/>
              </a:rPr>
              <a:t> e \</a:t>
            </a:r>
            <a:r>
              <a:rPr lang="en-US" dirty="0" err="1">
                <a:solidFill>
                  <a:srgbClr val="000000"/>
                </a:solidFill>
                <a:effectLst/>
                <a:latin typeface="Monaco" pitchFamily="2" charset="77"/>
              </a:rPr>
              <a:t>leq</a:t>
            </a:r>
            <a:r>
              <a:rPr lang="en-US" dirty="0">
                <a:solidFill>
                  <a:srgbClr val="000000"/>
                </a:solidFill>
                <a:effectLst/>
                <a:latin typeface="Monaco" pitchFamily="2" charset="77"/>
              </a:rPr>
              <a:t> 1.0$ is the Oswald efficiency factor.</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vspace</a:t>
            </a:r>
            <a:r>
              <a:rPr lang="en-US" dirty="0">
                <a:solidFill>
                  <a:srgbClr val="000000"/>
                </a:solidFill>
                <a:effectLst/>
                <a:latin typeface="Monaco" pitchFamily="2" charset="77"/>
              </a:rPr>
              <a:t>{0.5cm}</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{\bf Parasitic drag:} profile drag of wing, friction and pressure drag of tail surfaces, fuselage, landing gear, etc. </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vspace</a:t>
            </a:r>
            <a:r>
              <a:rPr lang="en-US" dirty="0">
                <a:solidFill>
                  <a:srgbClr val="000000"/>
                </a:solidFill>
                <a:effectLst/>
                <a:latin typeface="Monaco" pitchFamily="2" charset="77"/>
              </a:rPr>
              <a:t>{0.5cm}</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{\bf Induced drag:} drag due to lift</a:t>
            </a:r>
          </a:p>
          <a:p>
            <a:endParaRPr lang="it-IT"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 is the Oswald efficiency factor</a:t>
            </a:r>
            <a:endParaRPr lang="en-US" dirty="0"/>
          </a:p>
        </p:txBody>
      </p:sp>
      <p:sp>
        <p:nvSpPr>
          <p:cNvPr id="4" name="Slide Number Placeholder 3">
            <a:extLst>
              <a:ext uri="{FF2B5EF4-FFF2-40B4-BE49-F238E27FC236}">
                <a16:creationId xmlns:a16="http://schemas.microsoft.com/office/drawing/2014/main" id="{A0722CF9-5DAD-6472-F732-E57BDD7FAF25}"/>
              </a:ext>
            </a:extLst>
          </p:cNvPr>
          <p:cNvSpPr>
            <a:spLocks noGrp="1"/>
          </p:cNvSpPr>
          <p:nvPr>
            <p:ph type="sldNum" sz="quarter" idx="10"/>
          </p:nvPr>
        </p:nvSpPr>
        <p:spPr/>
        <p:txBody>
          <a:bodyPr/>
          <a:lstStyle/>
          <a:p>
            <a:fld id="{35B0F291-3963-5B48-9BE7-A12AA1C3F68B}" type="slidenum">
              <a:rPr lang="en-US" smtClean="0"/>
              <a:pPr/>
              <a:t>20</a:t>
            </a:fld>
            <a:endParaRPr lang="en-US"/>
          </a:p>
        </p:txBody>
      </p:sp>
    </p:spTree>
    <p:extLst>
      <p:ext uri="{BB962C8B-B14F-4D97-AF65-F5344CB8AC3E}">
        <p14:creationId xmlns:p14="http://schemas.microsoft.com/office/powerpoint/2010/main" val="871988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 linear lift and drag models</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  C_L(\alpha)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C_{L_0} + C_{L_\alpha} \alpha \\</a:t>
            </a:r>
          </a:p>
          <a:p>
            <a:r>
              <a:rPr lang="en-US" sz="1200" kern="1200" dirty="0">
                <a:solidFill>
                  <a:schemeClr val="tx1"/>
                </a:solidFill>
                <a:latin typeface="Arial" charset="0"/>
                <a:ea typeface="Arial" charset="0"/>
                <a:cs typeface="Arial" charset="0"/>
              </a:rPr>
              <a:t>  C_D(\alpha)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C_{D_0} + C_{D_\alpha} \alpha </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are valid for small deviations of angle of attack from trim</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21</a:t>
            </a:fld>
            <a:endParaRPr lang="en-US"/>
          </a:p>
        </p:txBody>
      </p:sp>
    </p:spTree>
    <p:extLst>
      <p:ext uri="{BB962C8B-B14F-4D97-AF65-F5344CB8AC3E}">
        <p14:creationId xmlns:p14="http://schemas.microsoft.com/office/powerpoint/2010/main" val="3693575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f_x</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f_z</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&amp;=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&amp; -\sin\</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a:t>
            </a:r>
          </a:p>
          <a:p>
            <a:r>
              <a:rPr lang="es-ES_tradnl" sz="1200" kern="1200" dirty="0">
                <a:solidFill>
                  <a:schemeClr val="tx1"/>
                </a:solidFill>
                <a:latin typeface="Arial" charset="0"/>
                <a:ea typeface="Arial" charset="0"/>
                <a:cs typeface="Arial" charset="0"/>
              </a:rPr>
              <a:t>        \sin\</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endParaRPr lang="es-ES_tradnl"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        \begin{</a:t>
            </a:r>
            <a:r>
              <a:rPr lang="nl-NL" sz="1200" kern="1200" dirty="0" err="1">
                <a:solidFill>
                  <a:schemeClr val="tx1"/>
                </a:solidFill>
                <a:latin typeface="Arial" charset="0"/>
                <a:ea typeface="Arial" charset="0"/>
                <a:cs typeface="Arial" charset="0"/>
              </a:rPr>
              <a:t>pmatrix</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        -F_{\</a:t>
            </a:r>
            <a:r>
              <a:rPr lang="nl-NL" sz="1200" kern="1200" dirty="0" err="1">
                <a:solidFill>
                  <a:schemeClr val="tx1"/>
                </a:solidFill>
                <a:latin typeface="Arial" charset="0"/>
                <a:ea typeface="Arial" charset="0"/>
                <a:cs typeface="Arial" charset="0"/>
              </a:rPr>
              <a:t>textrm</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drag</a:t>
            </a:r>
            <a:r>
              <a:rPr lang="nl-NL" sz="1200" kern="1200" dirty="0">
                <a:solidFill>
                  <a:schemeClr val="tx1"/>
                </a:solidFill>
                <a:latin typeface="Arial" charset="0"/>
                <a:ea typeface="Arial" charset="0"/>
                <a:cs typeface="Arial" charset="0"/>
              </a:rPr>
              <a:t>}} \\ -F_{\</a:t>
            </a:r>
            <a:r>
              <a:rPr lang="nl-NL" sz="1200" kern="1200" dirty="0" err="1">
                <a:solidFill>
                  <a:schemeClr val="tx1"/>
                </a:solidFill>
                <a:latin typeface="Arial" charset="0"/>
                <a:ea typeface="Arial" charset="0"/>
                <a:cs typeface="Arial" charset="0"/>
              </a:rPr>
              <a:t>textrm</a:t>
            </a:r>
            <a:r>
              <a:rPr lang="nl-NL" sz="1200" kern="1200" dirty="0">
                <a:solidFill>
                  <a:schemeClr val="tx1"/>
                </a:solidFill>
                <a:latin typeface="Arial" charset="0"/>
                <a:ea typeface="Arial" charset="0"/>
                <a:cs typeface="Arial" charset="0"/>
              </a:rPr>
              <a:t>{lift}}</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&amp;= \frac{1}{2}\rho V_a^2 S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\left[ -C_{D}(\alpha)\cos\alpha  + C_{L}(\alpha)\sin\alpha \right]</a:t>
            </a:r>
          </a:p>
          <a:p>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quad</a:t>
            </a:r>
            <a:endParaRPr lang="it-IT" sz="1200" kern="1200" dirty="0">
              <a:solidFill>
                <a:schemeClr val="tx1"/>
              </a:solidFill>
              <a:latin typeface="Arial" charset="0"/>
              <a:ea typeface="Arial" charset="0"/>
              <a:cs typeface="Arial" charset="0"/>
            </a:endParaRP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left</a:t>
            </a:r>
            <a:r>
              <a:rPr lang="es-ES_tradnl" sz="1200" kern="1200" dirty="0">
                <a:solidFill>
                  <a:schemeClr val="tx1"/>
                </a:solidFill>
                <a:latin typeface="Arial" charset="0"/>
                <a:ea typeface="Arial" charset="0"/>
                <a:cs typeface="Arial" charset="0"/>
              </a:rPr>
              <a:t>[ -C_{</a:t>
            </a:r>
            <a:r>
              <a:rPr lang="es-ES_tradnl" sz="1200" kern="1200" dirty="0" err="1">
                <a:solidFill>
                  <a:schemeClr val="tx1"/>
                </a:solidFill>
                <a:latin typeface="Arial" charset="0"/>
                <a:ea typeface="Arial" charset="0"/>
                <a:cs typeface="Arial" charset="0"/>
              </a:rPr>
              <a:t>D_q</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 C_{</a:t>
            </a:r>
            <a:r>
              <a:rPr lang="es-ES_tradnl" sz="1200" kern="1200" dirty="0" err="1">
                <a:solidFill>
                  <a:schemeClr val="tx1"/>
                </a:solidFill>
                <a:latin typeface="Arial" charset="0"/>
                <a:ea typeface="Arial" charset="0"/>
                <a:cs typeface="Arial" charset="0"/>
              </a:rPr>
              <a:t>L_q</a:t>
            </a:r>
            <a:r>
              <a:rPr lang="es-ES_tradnl" sz="1200" kern="1200" dirty="0">
                <a:solidFill>
                  <a:schemeClr val="tx1"/>
                </a:solidFill>
                <a:latin typeface="Arial" charset="0"/>
                <a:ea typeface="Arial" charset="0"/>
                <a:cs typeface="Arial" charset="0"/>
              </a:rPr>
              <a:t>}\sin\</a:t>
            </a:r>
            <a:r>
              <a:rPr lang="es-ES_tradnl" sz="1200" kern="1200" dirty="0" err="1">
                <a:solidFill>
                  <a:schemeClr val="tx1"/>
                </a:solidFill>
                <a:latin typeface="Arial" charset="0"/>
                <a:ea typeface="Arial" charset="0"/>
                <a:cs typeface="Arial" charset="0"/>
              </a:rPr>
              <a:t>alpha</a:t>
            </a:r>
            <a:endParaRPr lang="es-ES_tradnl"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\right]\frac{c}{2V_a}q</a:t>
            </a:r>
          </a:p>
          <a:p>
            <a:r>
              <a:rPr lang="en-US" sz="1200" kern="1200" dirty="0">
                <a:solidFill>
                  <a:schemeClr val="tx1"/>
                </a:solidFill>
                <a:latin typeface="Arial" charset="0"/>
                <a:ea typeface="Arial" charset="0"/>
                <a:cs typeface="Arial" charset="0"/>
              </a:rPr>
              <a:t>        +\left[ -C_{D_{\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}}\cos\alpha  + C_{L_{\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}}\sin\alpha \right] \</a:t>
            </a:r>
            <a:r>
              <a:rPr lang="en-US" sz="1200" kern="1200" dirty="0" err="1">
                <a:solidFill>
                  <a:schemeClr val="tx1"/>
                </a:solidFill>
                <a:latin typeface="Arial" charset="0"/>
                <a:ea typeface="Arial" charset="0"/>
                <a:cs typeface="Arial" charset="0"/>
              </a:rPr>
              <a:t>delta_e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\left[ -C_{D}(\alpha)\sin\alpha  - C_{L}(\alpha)\cos\alpha \right]</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quad</a:t>
            </a:r>
            <a:endParaRPr lang="it-IT" sz="1200" kern="1200" dirty="0">
              <a:solidFill>
                <a:schemeClr val="tx1"/>
              </a:solidFill>
              <a:latin typeface="Arial" charset="0"/>
              <a:ea typeface="Arial" charset="0"/>
              <a:cs typeface="Arial" charset="0"/>
            </a:endParaRP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left</a:t>
            </a:r>
            <a:r>
              <a:rPr lang="es-ES_tradnl" sz="1200" kern="1200" dirty="0">
                <a:solidFill>
                  <a:schemeClr val="tx1"/>
                </a:solidFill>
                <a:latin typeface="Arial" charset="0"/>
                <a:ea typeface="Arial" charset="0"/>
                <a:cs typeface="Arial" charset="0"/>
              </a:rPr>
              <a:t>[ -C_{</a:t>
            </a:r>
            <a:r>
              <a:rPr lang="es-ES_tradnl" sz="1200" kern="1200" dirty="0" err="1">
                <a:solidFill>
                  <a:schemeClr val="tx1"/>
                </a:solidFill>
                <a:latin typeface="Arial" charset="0"/>
                <a:ea typeface="Arial" charset="0"/>
                <a:cs typeface="Arial" charset="0"/>
              </a:rPr>
              <a:t>D_q</a:t>
            </a:r>
            <a:r>
              <a:rPr lang="es-ES_tradnl" sz="1200" kern="1200" dirty="0">
                <a:solidFill>
                  <a:schemeClr val="tx1"/>
                </a:solidFill>
                <a:latin typeface="Arial" charset="0"/>
                <a:ea typeface="Arial" charset="0"/>
                <a:cs typeface="Arial" charset="0"/>
              </a:rPr>
              <a:t>}\sin\</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 C_{</a:t>
            </a:r>
            <a:r>
              <a:rPr lang="es-ES_tradnl" sz="1200" kern="1200" dirty="0" err="1">
                <a:solidFill>
                  <a:schemeClr val="tx1"/>
                </a:solidFill>
                <a:latin typeface="Arial" charset="0"/>
                <a:ea typeface="Arial" charset="0"/>
                <a:cs typeface="Arial" charset="0"/>
              </a:rPr>
              <a:t>L_q</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endParaRPr lang="es-ES_tradnl"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\right]\frac{c}{2V_a}q</a:t>
            </a:r>
          </a:p>
          <a:p>
            <a:r>
              <a:rPr lang="en-US" sz="1200" kern="1200" dirty="0">
                <a:solidFill>
                  <a:schemeClr val="tx1"/>
                </a:solidFill>
                <a:latin typeface="Arial" charset="0"/>
                <a:ea typeface="Arial" charset="0"/>
                <a:cs typeface="Arial" charset="0"/>
              </a:rPr>
              <a:t>        +\left[ -C_{D_{\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}}\sin\alpha  - C_{L_{\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}}\cos\alpha \right] \</a:t>
            </a:r>
            <a:r>
              <a:rPr lang="en-US" sz="1200" kern="1200" dirty="0" err="1">
                <a:solidFill>
                  <a:schemeClr val="tx1"/>
                </a:solidFill>
                <a:latin typeface="Arial" charset="0"/>
                <a:ea typeface="Arial" charset="0"/>
                <a:cs typeface="Arial" charset="0"/>
              </a:rPr>
              <a:t>delta_e</a:t>
            </a:r>
            <a:endParaRPr lang="en-US"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22</a:t>
            </a:fld>
            <a:endParaRPr lang="en-US"/>
          </a:p>
        </p:txBody>
      </p:sp>
    </p:spTree>
    <p:extLst>
      <p:ext uri="{BB962C8B-B14F-4D97-AF65-F5344CB8AC3E}">
        <p14:creationId xmlns:p14="http://schemas.microsoft.com/office/powerpoint/2010/main" val="1619977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55878F-B8D8-D945-B020-3507A17DE682}" type="slidenum">
              <a:rPr lang="en-US" smtClean="0"/>
              <a:pPr/>
              <a:t>2</a:t>
            </a:fld>
            <a:endParaRPr lang="en-US"/>
          </a:p>
        </p:txBody>
      </p:sp>
    </p:spTree>
    <p:extLst>
      <p:ext uri="{BB962C8B-B14F-4D97-AF65-F5344CB8AC3E}">
        <p14:creationId xmlns:p14="http://schemas.microsoft.com/office/powerpoint/2010/main" val="2771175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 = \frac{1}{2}\rho V_a^2 S c \left[ C_{m_0} + C_{m_\alpha} \alpha</a:t>
            </a:r>
          </a:p>
          <a:p>
            <a:r>
              <a:rPr lang="en-US" sz="1200" kern="1200" dirty="0">
                <a:solidFill>
                  <a:schemeClr val="tx1"/>
                </a:solidFill>
                <a:effectLst/>
                <a:latin typeface="Arial" charset="0"/>
                <a:ea typeface="Arial" charset="0"/>
                <a:cs typeface="Arial" charset="0"/>
              </a:rPr>
              <a:t>+ C_{m_{q}}\frac{c}{2V_a}q + C_{m_{\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\right]</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    \item Uses linear model</a:t>
            </a:r>
          </a:p>
          <a:p>
            <a:r>
              <a:rPr lang="en-US" sz="1200" kern="1200" dirty="0">
                <a:solidFill>
                  <a:schemeClr val="tx1"/>
                </a:solidFill>
                <a:effectLst/>
                <a:latin typeface="Arial" charset="0"/>
                <a:ea typeface="Arial" charset="0"/>
                <a:cs typeface="Arial" charset="0"/>
              </a:rPr>
              <a:t>    \item No rotation transformation necessary</a:t>
            </a:r>
          </a:p>
          <a:p>
            <a:r>
              <a:rPr lang="en-US" sz="1200" kern="1200" dirty="0">
                <a:solidFill>
                  <a:schemeClr val="tx1"/>
                </a:solidFill>
                <a:effectLst/>
                <a:latin typeface="Arial" charset="0"/>
                <a:ea typeface="Arial" charset="0"/>
                <a:cs typeface="Arial" charset="0"/>
              </a:rPr>
              <a:t>\end{itemize}</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23</a:t>
            </a:fld>
            <a:endParaRPr lang="en-US"/>
          </a:p>
        </p:txBody>
      </p:sp>
    </p:spTree>
    <p:extLst>
      <p:ext uri="{BB962C8B-B14F-4D97-AF65-F5344CB8AC3E}">
        <p14:creationId xmlns:p14="http://schemas.microsoft.com/office/powerpoint/2010/main" val="736271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s-CZ" sz="1200" kern="1200" dirty="0" err="1">
                <a:solidFill>
                  <a:schemeClr val="tx1"/>
                </a:solidFill>
                <a:latin typeface="Arial" charset="0"/>
                <a:ea typeface="Arial" charset="0"/>
                <a:cs typeface="Arial" charset="0"/>
              </a:rPr>
              <a:t>f_y</a:t>
            </a:r>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C_{</a:t>
            </a:r>
            <a:r>
              <a:rPr lang="cs-CZ" sz="1200" kern="1200" dirty="0" err="1">
                <a:solidFill>
                  <a:schemeClr val="tx1"/>
                </a:solidFill>
                <a:latin typeface="Arial" charset="0"/>
                <a:ea typeface="Arial" charset="0"/>
                <a:cs typeface="Arial" charset="0"/>
              </a:rPr>
              <a:t>Y</a:t>
            </a:r>
            <a:r>
              <a:rPr lang="cs-CZ" sz="1200" kern="1200" dirty="0">
                <a:solidFill>
                  <a:schemeClr val="tx1"/>
                </a:solidFill>
                <a:latin typeface="Arial" charset="0"/>
                <a:ea typeface="Arial" charset="0"/>
                <a:cs typeface="Arial" charset="0"/>
              </a:rPr>
              <a:t>}(\beta, p, </a:t>
            </a:r>
            <a:r>
              <a:rPr lang="cs-CZ" sz="1200" kern="1200" dirty="0" err="1">
                <a:solidFill>
                  <a:schemeClr val="tx1"/>
                </a:solidFill>
                <a:latin typeface="Arial" charset="0"/>
                <a:ea typeface="Arial" charset="0"/>
                <a:cs typeface="Arial" charset="0"/>
              </a:rPr>
              <a:t>r</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delta_r</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l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b C_{l}(\beta, p, </a:t>
            </a:r>
            <a:r>
              <a:rPr lang="cs-CZ" sz="1200" kern="1200" dirty="0" err="1">
                <a:solidFill>
                  <a:schemeClr val="tx1"/>
                </a:solidFill>
                <a:latin typeface="Arial" charset="0"/>
                <a:ea typeface="Arial" charset="0"/>
                <a:cs typeface="Arial" charset="0"/>
              </a:rPr>
              <a:t>r</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delta_r</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n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b C_{n}(\beta, p, </a:t>
            </a:r>
            <a:r>
              <a:rPr lang="cs-CZ" sz="1200" kern="1200" dirty="0" err="1">
                <a:solidFill>
                  <a:schemeClr val="tx1"/>
                </a:solidFill>
                <a:latin typeface="Arial" charset="0"/>
                <a:ea typeface="Arial" charset="0"/>
                <a:cs typeface="Arial" charset="0"/>
              </a:rPr>
              <a:t>r</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delta_r</a:t>
            </a:r>
            <a:r>
              <a:rPr lang="cs-CZ"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24</a:t>
            </a:fld>
            <a:endParaRPr lang="en-US"/>
          </a:p>
        </p:txBody>
      </p:sp>
    </p:spTree>
    <p:extLst>
      <p:ext uri="{BB962C8B-B14F-4D97-AF65-F5344CB8AC3E}">
        <p14:creationId xmlns:p14="http://schemas.microsoft.com/office/powerpoint/2010/main" val="4175180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$C_{m_{\alpha}}$, $C_{\ell_{\beta}}$, $C_{n_\beta}$, $C_{</a:t>
            </a:r>
            <a:r>
              <a:rPr lang="en-US" sz="1200" kern="1200" dirty="0" err="1">
                <a:solidFill>
                  <a:schemeClr val="tx1"/>
                </a:solidFill>
                <a:latin typeface="Arial" charset="0"/>
                <a:ea typeface="Arial" charset="0"/>
                <a:cs typeface="Arial" charset="0"/>
              </a:rPr>
              <a:t>m_q</a:t>
            </a:r>
            <a:r>
              <a:rPr lang="en-US" sz="1200" kern="1200" dirty="0">
                <a:solidFill>
                  <a:schemeClr val="tx1"/>
                </a:solidFill>
                <a:latin typeface="Arial" charset="0"/>
                <a:ea typeface="Arial" charset="0"/>
                <a:cs typeface="Arial" charset="0"/>
              </a:rPr>
              <a:t>}$, $C_{\</a:t>
            </a:r>
            <a:r>
              <a:rPr lang="en-US" sz="1200" kern="1200" dirty="0" err="1">
                <a:solidFill>
                  <a:schemeClr val="tx1"/>
                </a:solidFill>
                <a:latin typeface="Arial" charset="0"/>
                <a:ea typeface="Arial" charset="0"/>
                <a:cs typeface="Arial" charset="0"/>
              </a:rPr>
              <a:t>ell_p</a:t>
            </a:r>
            <a:r>
              <a:rPr lang="en-US" sz="1200" kern="1200" dirty="0">
                <a:solidFill>
                  <a:schemeClr val="tx1"/>
                </a:solidFill>
                <a:latin typeface="Arial" charset="0"/>
                <a:ea typeface="Arial" charset="0"/>
                <a:cs typeface="Arial" charset="0"/>
              </a:rPr>
              <a:t>}$, $C_{</a:t>
            </a:r>
            <a:r>
              <a:rPr lang="en-US" sz="1200" kern="1200" dirty="0" err="1">
                <a:solidFill>
                  <a:schemeClr val="tx1"/>
                </a:solidFill>
                <a:latin typeface="Arial" charset="0"/>
                <a:ea typeface="Arial" charset="0"/>
                <a:cs typeface="Arial" charset="0"/>
              </a:rPr>
              <a:t>n_r</a:t>
            </a:r>
            <a:r>
              <a:rPr lang="en-US" sz="1200" kern="1200" dirty="0">
                <a:solidFill>
                  <a:schemeClr val="tx1"/>
                </a:solidFill>
                <a:latin typeface="Arial" charset="0"/>
                <a:ea typeface="Arial" charset="0"/>
                <a:cs typeface="Arial" charset="0"/>
              </a:rPr>
              <a:t>}$ are called the {\</a:t>
            </a:r>
            <a:r>
              <a:rPr lang="en-US" sz="1200" kern="1200" dirty="0" err="1">
                <a:solidFill>
                  <a:schemeClr val="tx1"/>
                </a:solidFill>
                <a:latin typeface="Arial" charset="0"/>
                <a:ea typeface="Arial" charset="0"/>
                <a:cs typeface="Arial" charset="0"/>
              </a:rPr>
              <a:t>em</a:t>
            </a:r>
            <a:r>
              <a:rPr lang="en-US" sz="1200" kern="1200" dirty="0">
                <a:solidFill>
                  <a:schemeClr val="tx1"/>
                </a:solidFill>
                <a:latin typeface="Arial" charset="0"/>
                <a:ea typeface="Arial" charset="0"/>
                <a:cs typeface="Arial" charset="0"/>
              </a:rPr>
              <a:t> stability derivatives} because their values determine the stability of the aircraft.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{0.75cm}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\underline{Static Stability Derivatives}</a:t>
            </a:r>
          </a:p>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$C_{m_{\alpha}}$ - longitudinal static stability derivative.  Must be $\</a:t>
            </a:r>
            <a:r>
              <a:rPr lang="en-US" sz="1200" kern="1200" dirty="0" err="1">
                <a:solidFill>
                  <a:schemeClr val="tx1"/>
                </a:solidFill>
                <a:latin typeface="Arial" charset="0"/>
                <a:ea typeface="Arial" charset="0"/>
                <a:cs typeface="Arial" charset="0"/>
              </a:rPr>
              <a:t>leq</a:t>
            </a:r>
            <a:r>
              <a:rPr lang="en-US" sz="1200" kern="1200" dirty="0">
                <a:solidFill>
                  <a:schemeClr val="tx1"/>
                </a:solidFill>
                <a:latin typeface="Arial" charset="0"/>
                <a:ea typeface="Arial" charset="0"/>
                <a:cs typeface="Arial" charset="0"/>
              </a:rPr>
              <a:t> 0$ for stability:  increase in $\alpha$ causes and downward pitching moment.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\item $C_{\ell_\beta}$ - roll static stability derivative.  Associated with dihedral in wings. Must be $\</a:t>
            </a:r>
            <a:r>
              <a:rPr lang="en-US" sz="1200" kern="1200" dirty="0" err="1">
                <a:solidFill>
                  <a:schemeClr val="tx1"/>
                </a:solidFill>
                <a:latin typeface="Arial" charset="0"/>
                <a:ea typeface="Arial" charset="0"/>
                <a:cs typeface="Arial" charset="0"/>
              </a:rPr>
              <a:t>leq</a:t>
            </a:r>
            <a:r>
              <a:rPr lang="en-US" sz="1200" kern="1200" dirty="0">
                <a:solidFill>
                  <a:schemeClr val="tx1"/>
                </a:solidFill>
                <a:latin typeface="Arial" charset="0"/>
                <a:ea typeface="Arial" charset="0"/>
                <a:cs typeface="Arial" charset="0"/>
              </a:rPr>
              <a:t> 0$ for stability:  positive roll $\phi$ causes a restoring moment.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\item $C_{n_\beta}$ - yaw static stability derivative.  Weathercock stability derivative.  Influenced by design of tail.  Causes airframe to align with the wind vector.  Must be $\</a:t>
            </a:r>
            <a:r>
              <a:rPr lang="en-US" sz="1200" kern="1200" dirty="0" err="1">
                <a:solidFill>
                  <a:schemeClr val="tx1"/>
                </a:solidFill>
                <a:latin typeface="Arial" charset="0"/>
                <a:ea typeface="Arial" charset="0"/>
                <a:cs typeface="Arial" charset="0"/>
              </a:rPr>
              <a:t>geq</a:t>
            </a:r>
            <a:r>
              <a:rPr lang="en-US" sz="1200" kern="1200" dirty="0">
                <a:solidFill>
                  <a:schemeClr val="tx1"/>
                </a:solidFill>
                <a:latin typeface="Arial" charset="0"/>
                <a:ea typeface="Arial" charset="0"/>
                <a:cs typeface="Arial" charset="0"/>
              </a:rPr>
              <a:t> 0$ for stability: cocks airframe into wind driving $\beta$ to zero.</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\end{itemize}</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25</a:t>
            </a:fld>
            <a:endParaRPr lang="en-US"/>
          </a:p>
        </p:txBody>
      </p:sp>
    </p:spTree>
    <p:extLst>
      <p:ext uri="{BB962C8B-B14F-4D97-AF65-F5344CB8AC3E}">
        <p14:creationId xmlns:p14="http://schemas.microsoft.com/office/powerpoint/2010/main" val="1095758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An aircraft is longitudinally statically stable if the pitching moment about the center of mass restores the aircraft to its trim angle of attack whenever it is perturbed away from trim. For this to be true, the pitching moment is positive when the angle of attack is zero ($C_{m_0}&gt;0$) and the pitching moment decreases as the angle of attack increases ($C_{m_\alpha}&lt;0$). Note that the pitching moment is zero at the trim condition ($\alpha = \alpha_0$).</a:t>
            </a:r>
          </a:p>
        </p:txBody>
      </p:sp>
      <p:sp>
        <p:nvSpPr>
          <p:cNvPr id="4" name="Slide Number Placeholder 3"/>
          <p:cNvSpPr>
            <a:spLocks noGrp="1"/>
          </p:cNvSpPr>
          <p:nvPr>
            <p:ph type="sldNum" sz="quarter" idx="10"/>
          </p:nvPr>
        </p:nvSpPr>
        <p:spPr/>
        <p:txBody>
          <a:bodyPr/>
          <a:lstStyle/>
          <a:p>
            <a:fld id="{35B0F291-3963-5B48-9BE7-A12AA1C3F68B}" type="slidenum">
              <a:rPr lang="en-US" smtClean="0"/>
              <a:pPr/>
              <a:t>26</a:t>
            </a:fld>
            <a:endParaRPr lang="en-US"/>
          </a:p>
        </p:txBody>
      </p:sp>
    </p:spTree>
    <p:extLst>
      <p:ext uri="{BB962C8B-B14F-4D97-AF65-F5344CB8AC3E}">
        <p14:creationId xmlns:p14="http://schemas.microsoft.com/office/powerpoint/2010/main" val="1236681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Given the wing dihedral, a roll angle of $\phi$ will cause a side velocity $v$, which induces a side slip angle $\beta$, which increases the lift on the leading wing, and decreases the lift on the trailing wing, causing a negative rolling moment.  Hence the dihedral angle causes $C_{\ell_\beta}&lt;0$.</a:t>
            </a:r>
          </a:p>
          <a:p>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27</a:t>
            </a:fld>
            <a:endParaRPr lang="en-US"/>
          </a:p>
        </p:txBody>
      </p:sp>
    </p:spTree>
    <p:extLst>
      <p:ext uri="{BB962C8B-B14F-4D97-AF65-F5344CB8AC3E}">
        <p14:creationId xmlns:p14="http://schemas.microsoft.com/office/powerpoint/2010/main" val="1946545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For a positive side slip angle $\beta$, the change in lift on the tail creates a moment about the center of mass, that pushes the nose toward the direction of the wind, or in other words, creates a positive yawing moment $n$.  Hence $C_{n_\beta}&gt;0$.</a:t>
            </a:r>
          </a:p>
          <a:p>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28</a:t>
            </a:fld>
            <a:endParaRPr lang="en-US"/>
          </a:p>
        </p:txBody>
      </p:sp>
    </p:spTree>
    <p:extLst>
      <p:ext uri="{BB962C8B-B14F-4D97-AF65-F5344CB8AC3E}">
        <p14:creationId xmlns:p14="http://schemas.microsoft.com/office/powerpoint/2010/main" val="2081099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Q: If we linearize the equations of motion to be in the form </a:t>
            </a:r>
            <a:r>
              <a:rPr lang="en-US" dirty="0" err="1">
                <a:solidFill>
                  <a:srgbClr val="000000"/>
                </a:solidFill>
                <a:effectLst/>
                <a:latin typeface="Monaco" pitchFamily="2" charset="77"/>
              </a:rPr>
              <a:t>xdot</a:t>
            </a:r>
            <a:r>
              <a:rPr lang="en-US" dirty="0">
                <a:solidFill>
                  <a:srgbClr val="000000"/>
                </a:solidFill>
                <a:effectLst/>
                <a:latin typeface="Monaco" pitchFamily="2" charset="77"/>
              </a:rPr>
              <a:t> = Ax + Bu, where do the stability derivatives show up? Control derivatives?</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\underline{Dynamic Stability Derivatives}</a:t>
            </a:r>
          </a:p>
          <a:p>
            <a:r>
              <a:rPr lang="en-US" dirty="0">
                <a:solidFill>
                  <a:srgbClr val="000000"/>
                </a:solidFill>
                <a:effectLst/>
                <a:latin typeface="Monaco" pitchFamily="2" charset="77"/>
              </a:rPr>
              <a:t>\begin{itemize}</a:t>
            </a:r>
          </a:p>
          <a:p>
            <a:r>
              <a:rPr lang="en-US" dirty="0">
                <a:solidFill>
                  <a:srgbClr val="000000"/>
                </a:solidFill>
                <a:effectLst/>
                <a:latin typeface="Monaco" pitchFamily="2" charset="77"/>
              </a:rPr>
              <a:t>\item  $C_{</a:t>
            </a:r>
            <a:r>
              <a:rPr lang="en-US" dirty="0" err="1">
                <a:solidFill>
                  <a:srgbClr val="000000"/>
                </a:solidFill>
                <a:effectLst/>
                <a:latin typeface="Monaco" pitchFamily="2" charset="77"/>
              </a:rPr>
              <a:t>m_q</a:t>
            </a:r>
            <a:r>
              <a:rPr lang="en-US" dirty="0">
                <a:solidFill>
                  <a:srgbClr val="000000"/>
                </a:solidFill>
                <a:effectLst/>
                <a:latin typeface="Monaco" pitchFamily="2" charset="77"/>
              </a:rPr>
              <a:t>}$, $C_{\</a:t>
            </a:r>
            <a:r>
              <a:rPr lang="en-US" dirty="0" err="1">
                <a:solidFill>
                  <a:srgbClr val="000000"/>
                </a:solidFill>
                <a:effectLst/>
                <a:latin typeface="Monaco" pitchFamily="2" charset="77"/>
              </a:rPr>
              <a:t>ell_p</a:t>
            </a:r>
            <a:r>
              <a:rPr lang="en-US" dirty="0">
                <a:solidFill>
                  <a:srgbClr val="000000"/>
                </a:solidFill>
                <a:effectLst/>
                <a:latin typeface="Monaco" pitchFamily="2" charset="77"/>
              </a:rPr>
              <a:t>}$, $C_{</a:t>
            </a:r>
            <a:r>
              <a:rPr lang="en-US" dirty="0" err="1">
                <a:solidFill>
                  <a:srgbClr val="000000"/>
                </a:solidFill>
                <a:effectLst/>
                <a:latin typeface="Monaco" pitchFamily="2" charset="77"/>
              </a:rPr>
              <a:t>n_r</a:t>
            </a:r>
            <a:r>
              <a:rPr lang="en-US" dirty="0">
                <a:solidFill>
                  <a:srgbClr val="000000"/>
                </a:solidFill>
                <a:effectLst/>
                <a:latin typeface="Monaco" pitchFamily="2" charset="77"/>
              </a:rPr>
              <a:t>}$ are known as the pitch damping derivative, roll damping derivative, and yaw damping derivative, respectively.  They quantify the level of damping associated with angular motion of the airframe.</a:t>
            </a:r>
          </a:p>
          <a:p>
            <a:r>
              <a:rPr lang="en-US" dirty="0">
                <a:solidFill>
                  <a:srgbClr val="000000"/>
                </a:solidFill>
                <a:effectLst/>
                <a:latin typeface="Monaco" pitchFamily="2" charset="77"/>
              </a:rPr>
              <a:t>\end{itemize}</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vspace</a:t>
            </a:r>
            <a:r>
              <a:rPr lang="en-US" dirty="0">
                <a:solidFill>
                  <a:srgbClr val="000000"/>
                </a:solidFill>
                <a:effectLst/>
                <a:latin typeface="Monaco" pitchFamily="2" charset="77"/>
              </a:rPr>
              <a:t>{0.5cm}</a:t>
            </a:r>
          </a:p>
          <a:p>
            <a:r>
              <a:rPr lang="en-US" dirty="0">
                <a:solidFill>
                  <a:srgbClr val="000000"/>
                </a:solidFill>
                <a:effectLst/>
                <a:latin typeface="Monaco" pitchFamily="2" charset="77"/>
              </a:rPr>
              <a:t>{\color{cyan} \large Dynamic stability derivatives describe damping behavior of aerodynamics}</a:t>
            </a:r>
          </a:p>
          <a:p>
            <a:r>
              <a:rPr lang="en-US" dirty="0">
                <a:solidFill>
                  <a:srgbClr val="000000"/>
                </a:solidFill>
                <a:effectLst/>
                <a:latin typeface="Monaco" pitchFamily="2" charset="77"/>
              </a:rPr>
              <a:t>\</a:t>
            </a:r>
            <a:r>
              <a:rPr lang="en-US" dirty="0" err="1">
                <a:solidFill>
                  <a:srgbClr val="000000"/>
                </a:solidFill>
                <a:effectLst/>
                <a:latin typeface="Monaco" pitchFamily="2" charset="77"/>
              </a:rPr>
              <a:t>vspace</a:t>
            </a:r>
            <a:r>
              <a:rPr lang="en-US" dirty="0">
                <a:solidFill>
                  <a:srgbClr val="000000"/>
                </a:solidFill>
                <a:effectLst/>
                <a:latin typeface="Monaco" pitchFamily="2" charset="77"/>
              </a:rPr>
              <a:t>{0.5cm}</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\underline{Control Derivatives}</a:t>
            </a:r>
          </a:p>
          <a:p>
            <a:r>
              <a:rPr lang="en-US" dirty="0">
                <a:solidFill>
                  <a:srgbClr val="000000"/>
                </a:solidFill>
                <a:effectLst/>
                <a:latin typeface="Monaco" pitchFamily="2" charset="77"/>
              </a:rPr>
              <a:t>\begin{itemize}</a:t>
            </a:r>
          </a:p>
          <a:p>
            <a:r>
              <a:rPr lang="en-US" dirty="0">
                <a:solidFill>
                  <a:srgbClr val="000000"/>
                </a:solidFill>
                <a:effectLst/>
                <a:latin typeface="Monaco" pitchFamily="2" charset="77"/>
              </a:rPr>
              <a:t>\item $C_{m_{\</a:t>
            </a:r>
            <a:r>
              <a:rPr lang="en-US" dirty="0" err="1">
                <a:solidFill>
                  <a:srgbClr val="000000"/>
                </a:solidFill>
                <a:effectLst/>
                <a:latin typeface="Monaco" pitchFamily="2" charset="77"/>
              </a:rPr>
              <a:t>delta_e</a:t>
            </a:r>
            <a:r>
              <a:rPr lang="en-US" dirty="0">
                <a:solidFill>
                  <a:srgbClr val="000000"/>
                </a:solidFill>
                <a:effectLst/>
                <a:latin typeface="Monaco" pitchFamily="2" charset="77"/>
              </a:rPr>
              <a:t>}}$, $C_{\ell_{\</a:t>
            </a:r>
            <a:r>
              <a:rPr lang="en-US" dirty="0" err="1">
                <a:solidFill>
                  <a:srgbClr val="000000"/>
                </a:solidFill>
                <a:effectLst/>
                <a:latin typeface="Monaco" pitchFamily="2" charset="77"/>
              </a:rPr>
              <a:t>delta_a</a:t>
            </a:r>
            <a:r>
              <a:rPr lang="en-US" dirty="0">
                <a:solidFill>
                  <a:srgbClr val="000000"/>
                </a:solidFill>
                <a:effectLst/>
                <a:latin typeface="Monaco" pitchFamily="2" charset="77"/>
              </a:rPr>
              <a:t>}}$, and $C_{n_{\</a:t>
            </a:r>
            <a:r>
              <a:rPr lang="en-US" dirty="0" err="1">
                <a:solidFill>
                  <a:srgbClr val="000000"/>
                </a:solidFill>
                <a:effectLst/>
                <a:latin typeface="Monaco" pitchFamily="2" charset="77"/>
              </a:rPr>
              <a:t>delta_r</a:t>
            </a:r>
            <a:r>
              <a:rPr lang="en-US" dirty="0">
                <a:solidFill>
                  <a:srgbClr val="000000"/>
                </a:solidFill>
                <a:effectLst/>
                <a:latin typeface="Monaco" pitchFamily="2" charset="77"/>
              </a:rPr>
              <a:t>}}$ are the primary control derivatives and quantify the effect on the control surfaces on their primary intended axes of influence.</a:t>
            </a:r>
          </a:p>
          <a:p>
            <a:r>
              <a:rPr lang="en-US" dirty="0">
                <a:solidFill>
                  <a:srgbClr val="000000"/>
                </a:solidFill>
                <a:effectLst/>
                <a:latin typeface="Monaco" pitchFamily="2" charset="77"/>
              </a:rPr>
              <a:t>\item $C_{\ell_{\</a:t>
            </a:r>
            <a:r>
              <a:rPr lang="en-US" dirty="0" err="1">
                <a:solidFill>
                  <a:srgbClr val="000000"/>
                </a:solidFill>
                <a:effectLst/>
                <a:latin typeface="Monaco" pitchFamily="2" charset="77"/>
              </a:rPr>
              <a:t>delta_r</a:t>
            </a:r>
            <a:r>
              <a:rPr lang="en-US" dirty="0">
                <a:solidFill>
                  <a:srgbClr val="000000"/>
                </a:solidFill>
                <a:effectLst/>
                <a:latin typeface="Monaco" pitchFamily="2" charset="77"/>
              </a:rPr>
              <a:t>}}$ and $C_{n_{\</a:t>
            </a:r>
            <a:r>
              <a:rPr lang="en-US" dirty="0" err="1">
                <a:solidFill>
                  <a:srgbClr val="000000"/>
                </a:solidFill>
                <a:effectLst/>
                <a:latin typeface="Monaco" pitchFamily="2" charset="77"/>
              </a:rPr>
              <a:t>delta_a</a:t>
            </a:r>
            <a:r>
              <a:rPr lang="en-US" dirty="0">
                <a:solidFill>
                  <a:srgbClr val="000000"/>
                </a:solidFill>
                <a:effectLst/>
                <a:latin typeface="Monaco" pitchFamily="2" charset="77"/>
              </a:rPr>
              <a:t>}}$ are the cross-control derivatives.</a:t>
            </a:r>
          </a:p>
          <a:p>
            <a:r>
              <a:rPr lang="en-US" dirty="0">
                <a:solidFill>
                  <a:srgbClr val="000000"/>
                </a:solidFill>
                <a:effectLst/>
                <a:latin typeface="Monaco" pitchFamily="2" charset="77"/>
              </a:rPr>
              <a:t>\end{itemize}</a:t>
            </a:r>
          </a:p>
          <a:p>
            <a:endParaRPr lang="en-US" dirty="0">
              <a:solidFill>
                <a:srgbClr val="000000"/>
              </a:solidFill>
              <a:effectLst/>
              <a:latin typeface="Monaco" pitchFamily="2" charset="77"/>
            </a:endParaRPr>
          </a:p>
        </p:txBody>
      </p:sp>
      <p:sp>
        <p:nvSpPr>
          <p:cNvPr id="4" name="Slide Number Placeholder 3"/>
          <p:cNvSpPr>
            <a:spLocks noGrp="1"/>
          </p:cNvSpPr>
          <p:nvPr>
            <p:ph type="sldNum" sz="quarter" idx="10"/>
          </p:nvPr>
        </p:nvSpPr>
        <p:spPr/>
        <p:txBody>
          <a:bodyPr/>
          <a:lstStyle/>
          <a:p>
            <a:fld id="{35B0F291-3963-5B48-9BE7-A12AA1C3F68B}" type="slidenum">
              <a:rPr lang="en-US" smtClean="0"/>
              <a:pPr/>
              <a:t>29</a:t>
            </a:fld>
            <a:endParaRPr lang="en-US"/>
          </a:p>
        </p:txBody>
      </p:sp>
    </p:spTree>
    <p:extLst>
      <p:ext uri="{BB962C8B-B14F-4D97-AF65-F5344CB8AC3E}">
        <p14:creationId xmlns:p14="http://schemas.microsoft.com/office/powerpoint/2010/main" val="136498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If the propeller shaft is aligned along the body frame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axis, then the resulting force and torque are given by</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{f}^b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 0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 \\ 0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30</a:t>
            </a:fld>
            <a:endParaRPr lang="en-US"/>
          </a:p>
        </p:txBody>
      </p:sp>
    </p:spTree>
    <p:extLst>
      <p:ext uri="{BB962C8B-B14F-4D97-AF65-F5344CB8AC3E}">
        <p14:creationId xmlns:p14="http://schemas.microsoft.com/office/powerpoint/2010/main" val="2333060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thrust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and the torque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 along the propeller axis can be modeled as</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&amp;= \rho \left(\frac{\Omega}{2\pi}\right)^2 D^4 C_T(J) \\</a:t>
            </a:r>
          </a:p>
          <a:p>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 &amp;= \rho \left(\frac{\Omega}{2\pi}\right)^2  D^5 C_Q(J),</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\rho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\text{density of air} \\</a:t>
            </a:r>
          </a:p>
          <a:p>
            <a:r>
              <a:rPr lang="en-US" sz="1200" kern="1200" dirty="0">
                <a:solidFill>
                  <a:schemeClr val="tx1"/>
                </a:solidFill>
                <a:effectLst/>
                <a:latin typeface="Arial" charset="0"/>
                <a:ea typeface="Arial" charset="0"/>
                <a:cs typeface="Arial" charset="0"/>
              </a:rPr>
              <a:t>D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\text{~propeller diameter (m)} \\</a:t>
            </a:r>
          </a:p>
          <a:p>
            <a:r>
              <a:rPr lang="en-US" sz="1200" kern="1200" dirty="0">
                <a:solidFill>
                  <a:schemeClr val="tx1"/>
                </a:solidFill>
                <a:effectLst/>
                <a:latin typeface="Arial" charset="0"/>
                <a:ea typeface="Arial" charset="0"/>
                <a:cs typeface="Arial" charset="0"/>
              </a:rPr>
              <a:t>C_T, C_Q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\text{~aerodynamic coefficients} \\</a:t>
            </a:r>
          </a:p>
          <a:p>
            <a:r>
              <a:rPr lang="en-US" sz="1200" kern="1200" dirty="0">
                <a:solidFill>
                  <a:schemeClr val="tx1"/>
                </a:solidFill>
                <a:effectLst/>
                <a:latin typeface="Arial" charset="0"/>
                <a:ea typeface="Arial" charset="0"/>
                <a:cs typeface="Arial" charset="0"/>
              </a:rPr>
              <a:t>J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nD</a:t>
            </a:r>
            <a:r>
              <a:rPr lang="en-US" sz="1200" kern="1200" dirty="0">
                <a:solidFill>
                  <a:schemeClr val="tx1"/>
                </a:solidFill>
                <a:effectLst/>
                <a:latin typeface="Arial" charset="0"/>
                <a:ea typeface="Arial" charset="0"/>
                <a:cs typeface="Arial" charset="0"/>
              </a:rPr>
              <a:t>} = \frac{2\pi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}{\Omega D}, \text{~advance ratio (unitless)} \\</a:t>
            </a:r>
          </a:p>
          <a:p>
            <a:r>
              <a:rPr lang="en-US" sz="1200" kern="1200" dirty="0">
                <a:solidFill>
                  <a:schemeClr val="tx1"/>
                </a:solidFill>
                <a:effectLst/>
                <a:latin typeface="Arial" charset="0"/>
                <a:ea typeface="Arial" charset="0"/>
                <a:cs typeface="Arial" charset="0"/>
              </a:rPr>
              <a:t>\Omega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\text{~propeller speed (rad/sec)} \\</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31</a:t>
            </a:fld>
            <a:endParaRPr lang="en-US"/>
          </a:p>
        </p:txBody>
      </p:sp>
    </p:spTree>
    <p:extLst>
      <p:ext uri="{BB962C8B-B14F-4D97-AF65-F5344CB8AC3E}">
        <p14:creationId xmlns:p14="http://schemas.microsoft.com/office/powerpoint/2010/main" val="2591486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Experimental data indicates that</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C_T ( J ) &amp;\</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C_{T2} J^2 + C_{T1} J + C_{T0} \\</a:t>
            </a:r>
          </a:p>
          <a:p>
            <a:r>
              <a:rPr lang="en-US" sz="1200" kern="1200" dirty="0">
                <a:solidFill>
                  <a:schemeClr val="tx1"/>
                </a:solidFill>
                <a:effectLst/>
                <a:latin typeface="Arial" charset="0"/>
                <a:ea typeface="Arial" charset="0"/>
                <a:cs typeface="Arial" charset="0"/>
              </a:rPr>
              <a:t>C_Q ( J ) &amp;\</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C_{Q2} J^2 + C_{Q1} J + C_{Q0} \\</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32</a:t>
            </a:fld>
            <a:endParaRPr lang="en-US"/>
          </a:p>
        </p:txBody>
      </p:sp>
    </p:spTree>
    <p:extLst>
      <p:ext uri="{BB962C8B-B14F-4D97-AF65-F5344CB8AC3E}">
        <p14:creationId xmlns:p14="http://schemas.microsoft.com/office/powerpoint/2010/main" val="282911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}{\text{s}_\theta}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}{\text{c}_\theta}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}{\text{s}_\phi}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}{\text{c}_\phi}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}{\text{s}_\psi}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{\cps}{\text{c}_\psi}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{\mass}{\</a:t>
            </a:r>
            <a:r>
              <a:rPr lang="en-US" sz="1200" kern="1200" dirty="0" err="1">
                <a:solidFill>
                  <a:schemeClr val="tx1"/>
                </a:solidFill>
                <a:latin typeface="Arial" charset="0"/>
                <a:ea typeface="Arial" charset="0"/>
                <a:cs typeface="Arial" charset="0"/>
              </a:rPr>
              <a:t>mathsf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stackrel</a:t>
            </a:r>
            <a:r>
              <a:rPr lang="en-US" sz="1200" kern="1200" dirty="0">
                <a:solidFill>
                  <a:schemeClr val="tx1"/>
                </a:solidFill>
                <a:latin typeface="Arial" charset="0"/>
                <a:ea typeface="Arial" charset="0"/>
                <a:cs typeface="Arial" charset="0"/>
              </a:rPr>
              <a:t>{\triangle}{=}}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The combined equations of motion from Chapter 3 are</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\dot{p}_n \\ \dot{p}_e \\ \dot{p}_d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&amp;=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 \cps &amp;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\cps -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\cps +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\cps</a:t>
            </a:r>
          </a:p>
          <a:p>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\cps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u \\ v \\ w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\label{</a:t>
            </a:r>
            <a:r>
              <a:rPr lang="en-US" sz="1200" kern="1200" dirty="0" err="1">
                <a:solidFill>
                  <a:schemeClr val="tx1"/>
                </a:solidFill>
                <a:latin typeface="Arial" charset="0"/>
                <a:ea typeface="Arial" charset="0"/>
                <a:cs typeface="Arial" charset="0"/>
              </a:rPr>
              <a:t>eq:kin-eom-xyh</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\dot{u} \\ \dot{v} \\ \dot{w}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&amp;=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rv-qw</a:t>
            </a:r>
            <a:r>
              <a:rPr lang="en-US" sz="1200" kern="1200" dirty="0">
                <a:solidFill>
                  <a:schemeClr val="tx1"/>
                </a:solidFill>
                <a:latin typeface="Arial" charset="0"/>
                <a:ea typeface="Arial" charset="0"/>
                <a:cs typeface="Arial" charset="0"/>
              </a:rPr>
              <a:t> \\ pw-</a:t>
            </a:r>
            <a:r>
              <a:rPr lang="en-US" sz="1200" kern="1200" dirty="0" err="1">
                <a:solidFill>
                  <a:schemeClr val="tx1"/>
                </a:solidFill>
                <a:latin typeface="Arial" charset="0"/>
                <a:ea typeface="Arial" charset="0"/>
                <a:cs typeface="Arial" charset="0"/>
              </a:rPr>
              <a:t>ru</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qu-pv</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f_x</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f_y</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f_z</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\dot{\phi} \\ \dot{\theta} \\ \dot{\psi}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&amp; =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1 &amp; \sin\phi\tan\theta &amp;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 \\</a:t>
            </a:r>
          </a:p>
          <a:p>
            <a:r>
              <a:rPr lang="es-ES_tradnl" sz="1200" kern="1200" dirty="0">
                <a:solidFill>
                  <a:schemeClr val="tx1"/>
                </a:solidFill>
                <a:latin typeface="Arial" charset="0"/>
                <a:ea typeface="Arial" charset="0"/>
                <a:cs typeface="Arial" charset="0"/>
              </a:rPr>
              <a:t>    0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 &amp; -\sin\phi \\</a:t>
            </a:r>
          </a:p>
          <a:p>
            <a:r>
              <a:rPr lang="es-ES_tradnl" sz="1200" kern="1200" dirty="0">
                <a:solidFill>
                  <a:schemeClr val="tx1"/>
                </a:solidFill>
                <a:latin typeface="Arial" charset="0"/>
                <a:ea typeface="Arial" charset="0"/>
                <a:cs typeface="Arial" charset="0"/>
              </a:rPr>
              <a:t>    0 &amp; \frac{\sin\phi}{\</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\theta} &amp; \frac{\</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\theta}</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begin</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 p \\ q \\ r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 \\</a:t>
            </a:r>
          </a:p>
          <a:p>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begin</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dot</a:t>
            </a:r>
            <a:r>
              <a:rPr lang="es-ES_tradnl" sz="1200" kern="1200" dirty="0">
                <a:solidFill>
                  <a:schemeClr val="tx1"/>
                </a:solidFill>
                <a:latin typeface="Arial" charset="0"/>
                <a:ea typeface="Arial" charset="0"/>
                <a:cs typeface="Arial" charset="0"/>
              </a:rPr>
              <a:t>{p} \\ \</a:t>
            </a:r>
            <a:r>
              <a:rPr lang="es-ES_tradnl" sz="1200" kern="1200" dirty="0" err="1">
                <a:solidFill>
                  <a:schemeClr val="tx1"/>
                </a:solidFill>
                <a:latin typeface="Arial" charset="0"/>
                <a:ea typeface="Arial" charset="0"/>
                <a:cs typeface="Arial" charset="0"/>
              </a:rPr>
              <a:t>dot</a:t>
            </a:r>
            <a:r>
              <a:rPr lang="es-ES_tradnl" sz="1200" kern="1200" dirty="0">
                <a:solidFill>
                  <a:schemeClr val="tx1"/>
                </a:solidFill>
                <a:latin typeface="Arial" charset="0"/>
                <a:ea typeface="Arial" charset="0"/>
                <a:cs typeface="Arial" charset="0"/>
              </a:rPr>
              <a:t>{q} \\ \</a:t>
            </a:r>
            <a:r>
              <a:rPr lang="es-ES_tradnl" sz="1200" kern="1200" dirty="0" err="1">
                <a:solidFill>
                  <a:schemeClr val="tx1"/>
                </a:solidFill>
                <a:latin typeface="Arial" charset="0"/>
                <a:ea typeface="Arial" charset="0"/>
                <a:cs typeface="Arial" charset="0"/>
              </a:rPr>
              <a:t>dot</a:t>
            </a:r>
            <a:r>
              <a:rPr lang="es-ES_tradnl" sz="1200" kern="1200" dirty="0">
                <a:solidFill>
                  <a:schemeClr val="tx1"/>
                </a:solidFill>
                <a:latin typeface="Arial" charset="0"/>
                <a:ea typeface="Arial" charset="0"/>
                <a:cs typeface="Arial" charset="0"/>
              </a:rPr>
              <a:t>{r}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es-ES_tradnl" sz="1200" kern="1200" dirty="0">
                <a:solidFill>
                  <a:schemeClr val="tx1"/>
                </a:solidFill>
                <a:latin typeface="Arial" charset="0"/>
                <a:ea typeface="Arial" charset="0"/>
                <a:cs typeface="Arial" charset="0"/>
              </a:rPr>
              <a:t>&amp;= \</a:t>
            </a:r>
            <a:r>
              <a:rPr lang="es-ES_tradnl" sz="1200" kern="1200" dirty="0" err="1">
                <a:solidFill>
                  <a:schemeClr val="tx1"/>
                </a:solidFill>
                <a:latin typeface="Arial" charset="0"/>
                <a:ea typeface="Arial" charset="0"/>
                <a:cs typeface="Arial" charset="0"/>
              </a:rPr>
              <a:t>begin</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\Gamma_1 </a:t>
            </a:r>
            <a:r>
              <a:rPr lang="it-IT" sz="1200" kern="1200" dirty="0" err="1">
                <a:solidFill>
                  <a:schemeClr val="tx1"/>
                </a:solidFill>
                <a:latin typeface="Arial" charset="0"/>
                <a:ea typeface="Arial" charset="0"/>
                <a:cs typeface="Arial" charset="0"/>
              </a:rPr>
              <a:t>pq</a:t>
            </a:r>
            <a:r>
              <a:rPr lang="it-IT" sz="1200" kern="1200" dirty="0">
                <a:solidFill>
                  <a:schemeClr val="tx1"/>
                </a:solidFill>
                <a:latin typeface="Arial" charset="0"/>
                <a:ea typeface="Arial" charset="0"/>
                <a:cs typeface="Arial" charset="0"/>
              </a:rPr>
              <a:t> - \Gamma_2 </a:t>
            </a:r>
            <a:r>
              <a:rPr lang="it-IT" sz="1200" kern="1200" dirty="0" err="1">
                <a:solidFill>
                  <a:schemeClr val="tx1"/>
                </a:solidFill>
                <a:latin typeface="Arial" charset="0"/>
                <a:ea typeface="Arial" charset="0"/>
                <a:cs typeface="Arial" charset="0"/>
              </a:rPr>
              <a:t>qr</a:t>
            </a:r>
            <a:r>
              <a:rPr lang="it-IT" sz="1200" kern="1200" dirty="0">
                <a:solidFill>
                  <a:schemeClr val="tx1"/>
                </a:solidFill>
                <a:latin typeface="Arial" charset="0"/>
                <a:ea typeface="Arial" charset="0"/>
                <a:cs typeface="Arial" charset="0"/>
              </a:rPr>
              <a:t>  \\</a:t>
            </a:r>
          </a:p>
          <a:p>
            <a:r>
              <a:rPr lang="sv-SE" sz="1200" kern="1200" dirty="0">
                <a:solidFill>
                  <a:schemeClr val="tx1"/>
                </a:solidFill>
                <a:latin typeface="Arial" charset="0"/>
                <a:ea typeface="Arial" charset="0"/>
                <a:cs typeface="Arial" charset="0"/>
              </a:rPr>
              <a:t>    \Gamma_5 </a:t>
            </a:r>
            <a:r>
              <a:rPr lang="sv-SE" sz="1200" kern="1200" dirty="0" err="1">
                <a:solidFill>
                  <a:schemeClr val="tx1"/>
                </a:solidFill>
                <a:latin typeface="Arial" charset="0"/>
                <a:ea typeface="Arial" charset="0"/>
                <a:cs typeface="Arial" charset="0"/>
              </a:rPr>
              <a:t>pr</a:t>
            </a:r>
            <a:r>
              <a:rPr lang="sv-SE" sz="1200" kern="1200" dirty="0">
                <a:solidFill>
                  <a:schemeClr val="tx1"/>
                </a:solidFill>
                <a:latin typeface="Arial" charset="0"/>
                <a:ea typeface="Arial" charset="0"/>
                <a:cs typeface="Arial" charset="0"/>
              </a:rPr>
              <a:t> - \Gamma_6 (p^2-r^2)  \\</a:t>
            </a:r>
          </a:p>
          <a:p>
            <a:r>
              <a:rPr lang="it-IT" sz="1200" kern="1200" dirty="0">
                <a:solidFill>
                  <a:schemeClr val="tx1"/>
                </a:solidFill>
                <a:latin typeface="Arial" charset="0"/>
                <a:ea typeface="Arial" charset="0"/>
                <a:cs typeface="Arial" charset="0"/>
              </a:rPr>
              <a:t>    \Gamma_7 </a:t>
            </a:r>
            <a:r>
              <a:rPr lang="it-IT" sz="1200" kern="1200" dirty="0" err="1">
                <a:solidFill>
                  <a:schemeClr val="tx1"/>
                </a:solidFill>
                <a:latin typeface="Arial" charset="0"/>
                <a:ea typeface="Arial" charset="0"/>
                <a:cs typeface="Arial" charset="0"/>
              </a:rPr>
              <a:t>pq</a:t>
            </a:r>
            <a:r>
              <a:rPr lang="it-IT" sz="1200" kern="1200" dirty="0">
                <a:solidFill>
                  <a:schemeClr val="tx1"/>
                </a:solidFill>
                <a:latin typeface="Arial" charset="0"/>
                <a:ea typeface="Arial" charset="0"/>
                <a:cs typeface="Arial" charset="0"/>
              </a:rPr>
              <a:t> - \Gamma_1 </a:t>
            </a:r>
            <a:r>
              <a:rPr lang="it-IT" sz="1200" kern="1200" dirty="0" err="1">
                <a:solidFill>
                  <a:schemeClr val="tx1"/>
                </a:solidFill>
                <a:latin typeface="Arial" charset="0"/>
                <a:ea typeface="Arial" charset="0"/>
                <a:cs typeface="Arial" charset="0"/>
              </a:rPr>
              <a:t>qr</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\Gamma_3 l + \Gamma_4 </a:t>
            </a:r>
            <a:r>
              <a:rPr lang="it-IT" sz="1200" kern="1200" dirty="0" err="1">
                <a:solidFill>
                  <a:schemeClr val="tx1"/>
                </a:solidFill>
                <a:latin typeface="Arial" charset="0"/>
                <a:ea typeface="Arial" charset="0"/>
                <a:cs typeface="Arial" charset="0"/>
              </a:rPr>
              <a:t>n</a:t>
            </a:r>
            <a:r>
              <a:rPr lang="it-IT" sz="1200" kern="1200" dirty="0">
                <a:solidFill>
                  <a:schemeClr val="tx1"/>
                </a:solidFill>
                <a:latin typeface="Arial" charset="0"/>
                <a:ea typeface="Arial" charset="0"/>
                <a:cs typeface="Arial" charset="0"/>
              </a:rPr>
              <a:t> \\</a:t>
            </a:r>
          </a:p>
          <a:p>
            <a:r>
              <a:rPr lang="it-IT" sz="1200" kern="1200" dirty="0">
                <a:solidFill>
                  <a:schemeClr val="tx1"/>
                </a:solidFill>
                <a:latin typeface="Arial" charset="0"/>
                <a:ea typeface="Arial" charset="0"/>
                <a:cs typeface="Arial" charset="0"/>
              </a:rPr>
              <a:t>    \frac{1}{</a:t>
            </a:r>
            <a:r>
              <a:rPr lang="it-IT" sz="1200" kern="1200" dirty="0" err="1">
                <a:solidFill>
                  <a:schemeClr val="tx1"/>
                </a:solidFill>
                <a:latin typeface="Arial" charset="0"/>
                <a:ea typeface="Arial" charset="0"/>
                <a:cs typeface="Arial" charset="0"/>
              </a:rPr>
              <a:t>J_y</a:t>
            </a:r>
            <a:r>
              <a:rPr lang="it-IT" sz="1200" kern="1200" dirty="0">
                <a:solidFill>
                  <a:schemeClr val="tx1"/>
                </a:solidFill>
                <a:latin typeface="Arial" charset="0"/>
                <a:ea typeface="Arial" charset="0"/>
                <a:cs typeface="Arial" charset="0"/>
              </a:rPr>
              <a:t>} m \\</a:t>
            </a:r>
          </a:p>
          <a:p>
            <a:r>
              <a:rPr lang="it-IT" sz="1200" kern="1200" dirty="0">
                <a:solidFill>
                  <a:schemeClr val="tx1"/>
                </a:solidFill>
                <a:latin typeface="Arial" charset="0"/>
                <a:ea typeface="Arial" charset="0"/>
                <a:cs typeface="Arial" charset="0"/>
              </a:rPr>
              <a:t>    \Gamma_4 l + \Gamma_8 </a:t>
            </a:r>
            <a:r>
              <a:rPr lang="it-IT" sz="1200" kern="1200" dirty="0" err="1">
                <a:solidFill>
                  <a:schemeClr val="tx1"/>
                </a:solidFill>
                <a:latin typeface="Arial" charset="0"/>
                <a:ea typeface="Arial" charset="0"/>
                <a:cs typeface="Arial" charset="0"/>
              </a:rPr>
              <a:t>n</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p>
          <a:p>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The </a:t>
            </a:r>
            <a:r>
              <a:rPr lang="it-IT" sz="1200" kern="1200" dirty="0" err="1">
                <a:solidFill>
                  <a:schemeClr val="tx1"/>
                </a:solidFill>
                <a:latin typeface="Arial" charset="0"/>
                <a:ea typeface="Arial" charset="0"/>
                <a:cs typeface="Arial" charset="0"/>
              </a:rPr>
              <a:t>objective</a:t>
            </a:r>
            <a:r>
              <a:rPr lang="it-IT" sz="1200" kern="1200" dirty="0">
                <a:solidFill>
                  <a:schemeClr val="tx1"/>
                </a:solidFill>
                <a:latin typeface="Arial" charset="0"/>
                <a:ea typeface="Arial" charset="0"/>
                <a:cs typeface="Arial" charset="0"/>
              </a:rPr>
              <a:t> of </a:t>
            </a:r>
            <a:r>
              <a:rPr lang="it-IT" sz="1200" kern="1200" dirty="0" err="1">
                <a:solidFill>
                  <a:schemeClr val="tx1"/>
                </a:solidFill>
                <a:latin typeface="Arial" charset="0"/>
                <a:ea typeface="Arial" charset="0"/>
                <a:cs typeface="Arial" charset="0"/>
              </a:rPr>
              <a:t>this</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chapter</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is</a:t>
            </a:r>
            <a:r>
              <a:rPr lang="it-IT" sz="1200" kern="1200" dirty="0">
                <a:solidFill>
                  <a:schemeClr val="tx1"/>
                </a:solidFill>
                <a:latin typeface="Arial" charset="0"/>
                <a:ea typeface="Arial" charset="0"/>
                <a:cs typeface="Arial" charset="0"/>
              </a:rPr>
              <a:t> to show </a:t>
            </a:r>
            <a:r>
              <a:rPr lang="it-IT" sz="1200" kern="1200" dirty="0" err="1">
                <a:solidFill>
                  <a:schemeClr val="tx1"/>
                </a:solidFill>
                <a:latin typeface="Arial" charset="0"/>
                <a:ea typeface="Arial" charset="0"/>
                <a:cs typeface="Arial" charset="0"/>
              </a:rPr>
              <a:t>how</a:t>
            </a:r>
            <a:r>
              <a:rPr lang="it-IT" sz="1200" kern="1200" dirty="0">
                <a:solidFill>
                  <a:schemeClr val="tx1"/>
                </a:solidFill>
                <a:latin typeface="Arial" charset="0"/>
                <a:ea typeface="Arial" charset="0"/>
                <a:cs typeface="Arial" charset="0"/>
              </a:rPr>
              <a:t> to compute the force </a:t>
            </a:r>
            <a:r>
              <a:rPr lang="it-IT" sz="1200" kern="1200" dirty="0" err="1">
                <a:solidFill>
                  <a:schemeClr val="tx1"/>
                </a:solidFill>
                <a:latin typeface="Arial" charset="0"/>
                <a:ea typeface="Arial" charset="0"/>
                <a:cs typeface="Arial" charset="0"/>
              </a:rPr>
              <a:t>vector</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mathbf</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f</a:t>
            </a:r>
            <a:r>
              <a:rPr lang="it-IT" sz="1200" kern="1200" dirty="0">
                <a:solidFill>
                  <a:schemeClr val="tx1"/>
                </a:solidFill>
                <a:latin typeface="Arial" charset="0"/>
                <a:ea typeface="Arial" charset="0"/>
                <a:cs typeface="Arial" charset="0"/>
              </a:rPr>
              <a:t>}^b = \</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f_x</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f_y</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f_z</a:t>
            </a:r>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and the moment </a:t>
            </a:r>
            <a:r>
              <a:rPr lang="it-IT" sz="1200" kern="1200" dirty="0" err="1">
                <a:solidFill>
                  <a:schemeClr val="tx1"/>
                </a:solidFill>
                <a:latin typeface="Arial" charset="0"/>
                <a:ea typeface="Arial" charset="0"/>
                <a:cs typeface="Arial" charset="0"/>
              </a:rPr>
              <a:t>vector</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mathbf</a:t>
            </a:r>
            <a:r>
              <a:rPr lang="it-IT" sz="1200" kern="1200" dirty="0">
                <a:solidFill>
                  <a:schemeClr val="tx1"/>
                </a:solidFill>
                <a:latin typeface="Arial" charset="0"/>
                <a:ea typeface="Arial" charset="0"/>
                <a:cs typeface="Arial" charset="0"/>
              </a:rPr>
              <a:t>{m}^b = \</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ell</a:t>
            </a:r>
            <a:r>
              <a:rPr lang="it-IT" sz="1200" kern="1200" dirty="0">
                <a:solidFill>
                  <a:schemeClr val="tx1"/>
                </a:solidFill>
                <a:latin typeface="Arial" charset="0"/>
                <a:ea typeface="Arial" charset="0"/>
                <a:cs typeface="Arial" charset="0"/>
              </a:rPr>
              <a:t> \\ m \\ </a:t>
            </a:r>
            <a:r>
              <a:rPr lang="it-IT" sz="1200" kern="1200" dirty="0" err="1">
                <a:solidFill>
                  <a:schemeClr val="tx1"/>
                </a:solidFill>
                <a:latin typeface="Arial" charset="0"/>
                <a:ea typeface="Arial" charset="0"/>
                <a:cs typeface="Arial" charset="0"/>
              </a:rPr>
              <a:t>n</a:t>
            </a:r>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3</a:t>
            </a:fld>
            <a:endParaRPr lang="en-US"/>
          </a:p>
        </p:txBody>
      </p:sp>
    </p:spTree>
    <p:extLst>
      <p:ext uri="{BB962C8B-B14F-4D97-AF65-F5344CB8AC3E}">
        <p14:creationId xmlns:p14="http://schemas.microsoft.com/office/powerpoint/2010/main" val="4193992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a DC motor, the steady-state torque generated for a given input voltage $V_{in}$ is given by</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\label{</a:t>
            </a:r>
            <a:r>
              <a:rPr lang="en-US" sz="1200" kern="1200" dirty="0" err="1">
                <a:solidFill>
                  <a:schemeClr val="tx1"/>
                </a:solidFill>
                <a:effectLst/>
                <a:latin typeface="Arial" charset="0"/>
                <a:ea typeface="Arial" charset="0"/>
                <a:cs typeface="Arial" charset="0"/>
              </a:rPr>
              <a:t>eq:motor_torque</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Q_m</a:t>
            </a:r>
            <a:r>
              <a:rPr lang="en-US" sz="1200" kern="1200" dirty="0">
                <a:solidFill>
                  <a:schemeClr val="tx1"/>
                </a:solidFill>
                <a:effectLst/>
                <a:latin typeface="Arial" charset="0"/>
                <a:ea typeface="Arial" charset="0"/>
                <a:cs typeface="Arial" charset="0"/>
              </a:rPr>
              <a:t> = K_Q\left[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{1}{R}\left(V_{in} - K_V \Omega \right) - i_0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R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\text{~resistance of the motor windings} \\</a:t>
            </a:r>
          </a:p>
          <a:p>
            <a:r>
              <a:rPr lang="en-US" sz="1200" kern="1200" dirty="0">
                <a:solidFill>
                  <a:schemeClr val="tx1"/>
                </a:solidFill>
                <a:effectLst/>
                <a:latin typeface="Arial" charset="0"/>
                <a:ea typeface="Arial" charset="0"/>
                <a:cs typeface="Arial" charset="0"/>
              </a:rPr>
              <a:t>K_Q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\text{~motor torque constant} \\</a:t>
            </a:r>
          </a:p>
          <a:p>
            <a:r>
              <a:rPr lang="en-US" sz="1200" kern="1200" dirty="0">
                <a:solidFill>
                  <a:schemeClr val="tx1"/>
                </a:solidFill>
                <a:effectLst/>
                <a:latin typeface="Arial" charset="0"/>
                <a:ea typeface="Arial" charset="0"/>
                <a:cs typeface="Arial" charset="0"/>
              </a:rPr>
              <a:t>K_V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\text{~back-</a:t>
            </a:r>
            <a:r>
              <a:rPr lang="en-US" sz="1200" kern="1200" dirty="0" err="1">
                <a:solidFill>
                  <a:schemeClr val="tx1"/>
                </a:solidFill>
                <a:effectLst/>
                <a:latin typeface="Arial" charset="0"/>
                <a:ea typeface="Arial" charset="0"/>
                <a:cs typeface="Arial" charset="0"/>
              </a:rPr>
              <a:t>emf</a:t>
            </a:r>
            <a:r>
              <a:rPr lang="en-US" sz="1200" kern="1200" dirty="0">
                <a:solidFill>
                  <a:schemeClr val="tx1"/>
                </a:solidFill>
                <a:effectLst/>
                <a:latin typeface="Arial" charset="0"/>
                <a:ea typeface="Arial" charset="0"/>
                <a:cs typeface="Arial" charset="0"/>
              </a:rPr>
              <a:t> voltage constant} \\</a:t>
            </a:r>
          </a:p>
          <a:p>
            <a:r>
              <a:rPr lang="en-US" sz="1200" kern="1200" dirty="0">
                <a:solidFill>
                  <a:schemeClr val="tx1"/>
                </a:solidFill>
                <a:effectLst/>
                <a:latin typeface="Arial" charset="0"/>
                <a:ea typeface="Arial" charset="0"/>
                <a:cs typeface="Arial" charset="0"/>
              </a:rPr>
              <a:t>i_0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\text{~zero-torque or no-load current}</a:t>
            </a:r>
          </a:p>
          <a:p>
            <a:r>
              <a:rPr lang="en-US" sz="1200" kern="1200" dirty="0">
                <a:solidFill>
                  <a:schemeClr val="tx1"/>
                </a:solidFill>
                <a:effectLst/>
                <a:latin typeface="Arial" charset="0"/>
                <a:ea typeface="Arial" charset="0"/>
                <a:cs typeface="Arial" charset="0"/>
              </a:rPr>
              <a:t>\end{align*}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In our case, $V_{in} = V_{max}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where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\in [0,1]$ and $V_{max}$ is the maximum \\ battery voltage</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35B0F291-3963-5B48-9BE7-A12AA1C3F68B}" type="slidenum">
              <a:rPr lang="en-US" smtClean="0"/>
              <a:pPr/>
              <a:t>33</a:t>
            </a:fld>
            <a:endParaRPr lang="en-US"/>
          </a:p>
        </p:txBody>
      </p:sp>
    </p:spTree>
    <p:extLst>
      <p:ext uri="{BB962C8B-B14F-4D97-AF65-F5344CB8AC3E}">
        <p14:creationId xmlns:p14="http://schemas.microsoft.com/office/powerpoint/2010/main" val="2534227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Draw the two torque curves – show their intersection as the operating speed.</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a given voltage input to our motor, we want to know the propeller speed and how much thrust the propeller produces. This will depend on the airspeed of the aircraft (and other things).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Propeller torque can be expressed as a function of propeller speed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Omega_p</a:t>
            </a:r>
            <a:r>
              <a:rPr lang="en-US" sz="1200" kern="1200" dirty="0">
                <a:solidFill>
                  <a:schemeClr val="tx1"/>
                </a:solidFill>
                <a:effectLst/>
                <a:latin typeface="Arial" charset="0"/>
                <a:ea typeface="Arial" charset="0"/>
                <a:cs typeface="Arial" charset="0"/>
              </a:rPr>
              <a:t>, C_Q) = \frac{\rho D^5}{4\pi^2}\Omega_p^2 C_Q</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Motor torque can also be expressed as a function of motor speed:</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Q_m</a:t>
            </a:r>
            <a:r>
              <a:rPr lang="en-US" sz="1200" kern="1200" dirty="0">
                <a:solidFill>
                  <a:schemeClr val="tx1"/>
                </a:solidFill>
                <a:effectLst/>
                <a:latin typeface="Arial" charset="0"/>
                <a:ea typeface="Arial" charset="0"/>
                <a:cs typeface="Arial" charset="0"/>
              </a:rPr>
              <a:t> = K_Q\left[ \frac{1}{R}\left(V_{in} - K_V \Omega \right) - i_0 \right],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We know that the propeller torque and the motor torque are equivalent (they are connected by a shaft that we are assuming is rigid), so we can find the operating speed of the motor/prop combination by equating the torque expressions above and solving for $\Omega = \</a:t>
            </a:r>
            <a:r>
              <a:rPr lang="en-US" sz="1200" kern="1200" dirty="0" err="1">
                <a:solidFill>
                  <a:schemeClr val="tx1"/>
                </a:solidFill>
                <a:effectLst/>
                <a:latin typeface="Arial" charset="0"/>
                <a:ea typeface="Arial" charset="0"/>
                <a:cs typeface="Arial" charset="0"/>
              </a:rPr>
              <a:t>Omega_p</a:t>
            </a:r>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34</a:t>
            </a:fld>
            <a:endParaRPr lang="en-US"/>
          </a:p>
        </p:txBody>
      </p:sp>
    </p:spTree>
    <p:extLst>
      <p:ext uri="{BB962C8B-B14F-4D97-AF65-F5344CB8AC3E}">
        <p14:creationId xmlns:p14="http://schemas.microsoft.com/office/powerpoint/2010/main" val="753707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In equilibrium, the motor torque and the propeller torque are equal. Setting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Q_m</a:t>
            </a:r>
            <a:r>
              <a:rPr lang="en-US" sz="1200" kern="1200" dirty="0">
                <a:solidFill>
                  <a:schemeClr val="tx1"/>
                </a:solidFill>
                <a:effectLst/>
                <a:latin typeface="Arial" charset="0"/>
                <a:ea typeface="Arial" charset="0"/>
                <a:cs typeface="Arial" charset="0"/>
              </a:rPr>
              <a:t>$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D^5}{(2\pi)^2}C_{Q0}\right) \Omega^2 + </a:t>
            </a:r>
          </a:p>
          <a:p>
            <a:r>
              <a:rPr lang="en-US" sz="1200" kern="1200" dirty="0">
                <a:solidFill>
                  <a:schemeClr val="tx1"/>
                </a:solidFill>
                <a:effectLst/>
                <a:latin typeface="Arial" charset="0"/>
                <a:ea typeface="Arial" charset="0"/>
                <a:cs typeface="Arial" charset="0"/>
              </a:rPr>
              <a:t>\left(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D^4}{2\pi}C_{Q1}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{K_Q K_V}{R} \right) \Omega %\\ &amp;</a:t>
            </a:r>
          </a:p>
          <a:p>
            <a:r>
              <a:rPr lang="en-US" sz="1200" kern="1200" dirty="0">
                <a:solidFill>
                  <a:schemeClr val="tx1"/>
                </a:solidFill>
                <a:effectLst/>
                <a:latin typeface="Arial" charset="0"/>
                <a:ea typeface="Arial" charset="0"/>
                <a:cs typeface="Arial" charset="0"/>
              </a:rPr>
              <a:t>+ \left( \rho D^3 C_{Q2} V_a^2 - \frac{K_Q}{R} V_{in} + K_Q i_0 \right) = 0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Solving for the positive root gives the operating propeller speed</a:t>
            </a:r>
          </a:p>
          <a:p>
            <a:r>
              <a:rPr lang="en-US" sz="1200" kern="1200" dirty="0">
                <a:solidFill>
                  <a:schemeClr val="tx1"/>
                </a:solidFill>
                <a:effectLst/>
                <a:latin typeface="Arial" charset="0"/>
                <a:ea typeface="Arial" charset="0"/>
                <a:cs typeface="Arial" charset="0"/>
              </a:rPr>
              <a:t>\begin{equation*}</a:t>
            </a:r>
          </a:p>
          <a:p>
            <a:r>
              <a:rPr lang="en-US" sz="1200" kern="1200" dirty="0">
                <a:solidFill>
                  <a:schemeClr val="tx1"/>
                </a:solidFill>
                <a:effectLst/>
                <a:latin typeface="Arial" charset="0"/>
                <a:ea typeface="Arial" charset="0"/>
                <a:cs typeface="Arial" charset="0"/>
              </a:rPr>
              <a:t>\Omega_{\text{op}}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{-b+\sqrt{b^2-4ac}}{2a} </a:t>
            </a:r>
          </a:p>
          <a:p>
            <a:r>
              <a:rPr lang="en-US" sz="1200" kern="1200" dirty="0">
                <a:solidFill>
                  <a:schemeClr val="tx1"/>
                </a:solidFill>
                <a:effectLst/>
                <a:latin typeface="Arial" charset="0"/>
                <a:ea typeface="Arial" charset="0"/>
                <a:cs typeface="Arial" charset="0"/>
              </a:rPr>
              <a:t>\end{equation*}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D^5}{(2\pi)^2}C_{Q0} \\</a:t>
            </a:r>
          </a:p>
          <a:p>
            <a:r>
              <a:rPr lang="en-US" sz="1200" kern="1200" dirty="0">
                <a:solidFill>
                  <a:schemeClr val="tx1"/>
                </a:solidFill>
                <a:effectLst/>
                <a:latin typeface="Arial" charset="0"/>
                <a:ea typeface="Arial" charset="0"/>
                <a:cs typeface="Arial" charset="0"/>
              </a:rPr>
              <a:t>b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D^4}{2\pi}C_{Q1}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{K_Q K_V}{R} \\</a:t>
            </a:r>
          </a:p>
          <a:p>
            <a:r>
              <a:rPr lang="en-US" sz="1200" kern="1200" dirty="0">
                <a:solidFill>
                  <a:schemeClr val="tx1"/>
                </a:solidFill>
                <a:effectLst/>
                <a:latin typeface="Arial" charset="0"/>
                <a:ea typeface="Arial" charset="0"/>
                <a:cs typeface="Arial" charset="0"/>
              </a:rPr>
              <a:t>c &amp;= \rho D^3 C_{Q2} V_a^2 - \frac{K_Q}{R} V_{in} + K_Q i_0</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 associated advance ratio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J_\text{op} = \frac{2\pi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}{\Omega_\text{op} D}</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35</a:t>
            </a:fld>
            <a:endParaRPr lang="en-US"/>
          </a:p>
        </p:txBody>
      </p:sp>
    </p:spTree>
    <p:extLst>
      <p:ext uri="{BB962C8B-B14F-4D97-AF65-F5344CB8AC3E}">
        <p14:creationId xmlns:p14="http://schemas.microsoft.com/office/powerpoint/2010/main" val="1165864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7DA61-3CAC-7FFD-6B17-A41E885B1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61015-E9B7-8BAB-0725-7ADBF7C5ACB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F4A9050-54D5-FB8B-2948-C078957DAC98}"/>
              </a:ext>
            </a:extLst>
          </p:cNvPr>
          <p:cNvSpPr>
            <a:spLocks noGrp="1"/>
          </p:cNvSpPr>
          <p:nvPr>
            <p:ph type="body" idx="1"/>
          </p:nvPr>
        </p:nvSpPr>
        <p:spPr/>
        <p:txBody>
          <a:bodyPr/>
          <a:lstStyle/>
          <a:p>
            <a:r>
              <a:rPr lang="en-US" dirty="0">
                <a:solidFill>
                  <a:srgbClr val="000000"/>
                </a:solidFill>
                <a:effectLst/>
                <a:latin typeface="Monaco" pitchFamily="2" charset="77"/>
              </a:rPr>
              <a:t>Given $\</a:t>
            </a:r>
            <a:r>
              <a:rPr lang="en-US" dirty="0" err="1">
                <a:solidFill>
                  <a:srgbClr val="000000"/>
                </a:solidFill>
                <a:effectLst/>
                <a:latin typeface="Monaco" pitchFamily="2" charset="77"/>
              </a:rPr>
              <a:t>delta_t</a:t>
            </a:r>
            <a:r>
              <a:rPr lang="en-US" dirty="0">
                <a:solidFill>
                  <a:srgbClr val="000000"/>
                </a:solidFill>
                <a:effectLst/>
                <a:latin typeface="Monaco" pitchFamily="2" charset="77"/>
              </a:rPr>
              <a:t>\in[0,1]$, solve for motor input voltage:  $V_{in} = V_{max}\</a:t>
            </a:r>
            <a:r>
              <a:rPr lang="en-US" dirty="0" err="1">
                <a:solidFill>
                  <a:srgbClr val="000000"/>
                </a:solidFill>
                <a:effectLst/>
                <a:latin typeface="Monaco" pitchFamily="2" charset="77"/>
              </a:rPr>
              <a:t>delta_t</a:t>
            </a:r>
            <a:r>
              <a:rPr lang="en-US" dirty="0">
                <a:solidFill>
                  <a:srgbClr val="000000"/>
                </a:solidFill>
                <a:effectLst/>
                <a:latin typeface="Monaco" pitchFamily="2" charset="77"/>
              </a:rPr>
              <a:t>$</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vspace</a:t>
            </a:r>
            <a:r>
              <a:rPr lang="en-US" dirty="0">
                <a:solidFill>
                  <a:srgbClr val="000000"/>
                </a:solidFill>
                <a:effectLst/>
                <a:latin typeface="Monaco" pitchFamily="2" charset="77"/>
              </a:rPr>
              <a:t>{0.5cm}</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Solve for rotor angular speed as the positive root of:</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\left(\frac{\rho D^5}{(2\pi)^2}C_{Q0}\right) \Omega^2 + </a:t>
            </a:r>
          </a:p>
          <a:p>
            <a:r>
              <a:rPr lang="en-US" dirty="0">
                <a:solidFill>
                  <a:srgbClr val="000000"/>
                </a:solidFill>
                <a:effectLst/>
                <a:latin typeface="Monaco" pitchFamily="2" charset="77"/>
              </a:rPr>
              <a:t>\left( \frac{\rho D^4}{2\pi}C_{Q1} </a:t>
            </a:r>
            <a:r>
              <a:rPr lang="en-US" dirty="0" err="1">
                <a:solidFill>
                  <a:srgbClr val="000000"/>
                </a:solidFill>
                <a:effectLst/>
                <a:latin typeface="Monaco" pitchFamily="2" charset="77"/>
              </a:rPr>
              <a:t>V_a</a:t>
            </a:r>
            <a:r>
              <a:rPr lang="en-US" dirty="0">
                <a:solidFill>
                  <a:srgbClr val="000000"/>
                </a:solidFill>
                <a:effectLst/>
                <a:latin typeface="Monaco" pitchFamily="2" charset="77"/>
              </a:rPr>
              <a:t> +\frac{K_Q K_V}{R} \right) \Omega %\\ &amp;</a:t>
            </a:r>
          </a:p>
          <a:p>
            <a:r>
              <a:rPr lang="en-US" dirty="0">
                <a:solidFill>
                  <a:srgbClr val="000000"/>
                </a:solidFill>
                <a:effectLst/>
                <a:latin typeface="Monaco" pitchFamily="2" charset="77"/>
              </a:rPr>
              <a:t>+ \left( \rho D^3 C_{Q2} V_a^2 - \frac{K_Q}{R} V_{in} + K_Q i_0 \right) = 0 </a:t>
            </a:r>
          </a:p>
          <a:p>
            <a:r>
              <a:rPr lang="en-US" dirty="0">
                <a:solidFill>
                  <a:srgbClr val="000000"/>
                </a:solidFill>
                <a:effectLst/>
                <a:latin typeface="Monaco" pitchFamily="2" charset="77"/>
              </a:rPr>
              <a:t>\]</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Find the advanced ratio $J=\frac{2\pi </a:t>
            </a:r>
            <a:r>
              <a:rPr lang="en-US" dirty="0" err="1">
                <a:solidFill>
                  <a:srgbClr val="000000"/>
                </a:solidFill>
                <a:effectLst/>
                <a:latin typeface="Monaco" pitchFamily="2" charset="77"/>
              </a:rPr>
              <a:t>V_a</a:t>
            </a:r>
            <a:r>
              <a:rPr lang="en-US" dirty="0">
                <a:solidFill>
                  <a:srgbClr val="000000"/>
                </a:solidFill>
                <a:effectLst/>
                <a:latin typeface="Monaco" pitchFamily="2" charset="77"/>
              </a:rPr>
              <a:t>}{\Omega_\text{op} D}$, and solve for the aerodynamic coefficients:</a:t>
            </a:r>
          </a:p>
          <a:p>
            <a:r>
              <a:rPr lang="en-US" dirty="0">
                <a:solidFill>
                  <a:srgbClr val="000000"/>
                </a:solidFill>
                <a:effectLst/>
                <a:latin typeface="Monaco" pitchFamily="2" charset="77"/>
              </a:rPr>
              <a:t>\begin{align*}</a:t>
            </a:r>
          </a:p>
          <a:p>
            <a:r>
              <a:rPr lang="en-US" dirty="0">
                <a:solidFill>
                  <a:srgbClr val="000000"/>
                </a:solidFill>
                <a:effectLst/>
                <a:latin typeface="Monaco" pitchFamily="2" charset="77"/>
              </a:rPr>
              <a:t>C_T ( J ) &amp;\</a:t>
            </a:r>
            <a:r>
              <a:rPr lang="en-US" dirty="0" err="1">
                <a:solidFill>
                  <a:srgbClr val="000000"/>
                </a:solidFill>
                <a:effectLst/>
                <a:latin typeface="Monaco" pitchFamily="2" charset="77"/>
              </a:rPr>
              <a:t>approx</a:t>
            </a:r>
            <a:r>
              <a:rPr lang="en-US" dirty="0">
                <a:solidFill>
                  <a:srgbClr val="000000"/>
                </a:solidFill>
                <a:effectLst/>
                <a:latin typeface="Monaco" pitchFamily="2" charset="77"/>
              </a:rPr>
              <a:t>  C_{T2} J^2 + C_{T1} J + C_{T0} \\</a:t>
            </a:r>
          </a:p>
          <a:p>
            <a:r>
              <a:rPr lang="en-US" dirty="0">
                <a:solidFill>
                  <a:srgbClr val="000000"/>
                </a:solidFill>
                <a:effectLst/>
                <a:latin typeface="Monaco" pitchFamily="2" charset="77"/>
              </a:rPr>
              <a:t>C_Q ( J ) &amp;\</a:t>
            </a:r>
            <a:r>
              <a:rPr lang="en-US" dirty="0" err="1">
                <a:solidFill>
                  <a:srgbClr val="000000"/>
                </a:solidFill>
                <a:effectLst/>
                <a:latin typeface="Monaco" pitchFamily="2" charset="77"/>
              </a:rPr>
              <a:t>approx</a:t>
            </a:r>
            <a:r>
              <a:rPr lang="en-US" dirty="0">
                <a:solidFill>
                  <a:srgbClr val="000000"/>
                </a:solidFill>
                <a:effectLst/>
                <a:latin typeface="Monaco" pitchFamily="2" charset="77"/>
              </a:rPr>
              <a:t> C_{Q2} J^2 + C_{Q1} J + C_{Q0} \\</a:t>
            </a:r>
          </a:p>
          <a:p>
            <a:r>
              <a:rPr lang="en-US" dirty="0">
                <a:solidFill>
                  <a:srgbClr val="000000"/>
                </a:solidFill>
                <a:effectLst/>
                <a:latin typeface="Monaco" pitchFamily="2" charset="77"/>
              </a:rPr>
              <a:t>\end{align*}</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Solve for thrust and torque:</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&amp;= \rho \left(\frac{\Omega}{2\pi}\right)^2 D^4 C_T(J) \\</a:t>
            </a:r>
          </a:p>
          <a:p>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 &amp;= \rho \left(\frac{\Omega}{2\pi}\right)^2  D^5 C_Q(J),</a:t>
            </a:r>
          </a:p>
          <a:p>
            <a:r>
              <a:rPr lang="en-US" sz="1200" kern="1200" dirty="0">
                <a:solidFill>
                  <a:schemeClr val="tx1"/>
                </a:solidFill>
                <a:effectLst/>
                <a:latin typeface="Arial" charset="0"/>
                <a:ea typeface="Arial" charset="0"/>
                <a:cs typeface="Arial" charset="0"/>
              </a:rPr>
              <a:t>\end{align*}</a:t>
            </a:r>
          </a:p>
          <a:p>
            <a:endParaRPr lang="en-US" dirty="0">
              <a:solidFill>
                <a:srgbClr val="000000"/>
              </a:solidFill>
              <a:effectLst/>
              <a:latin typeface="Monaco" pitchFamily="2" charset="77"/>
            </a:endParaRPr>
          </a:p>
        </p:txBody>
      </p:sp>
      <p:sp>
        <p:nvSpPr>
          <p:cNvPr id="4" name="Slide Number Placeholder 3">
            <a:extLst>
              <a:ext uri="{FF2B5EF4-FFF2-40B4-BE49-F238E27FC236}">
                <a16:creationId xmlns:a16="http://schemas.microsoft.com/office/drawing/2014/main" id="{9BEA7150-B6B6-058B-9E70-4DDCD53D504B}"/>
              </a:ext>
            </a:extLst>
          </p:cNvPr>
          <p:cNvSpPr>
            <a:spLocks noGrp="1"/>
          </p:cNvSpPr>
          <p:nvPr>
            <p:ph type="sldNum" sz="quarter" idx="10"/>
          </p:nvPr>
        </p:nvSpPr>
        <p:spPr/>
        <p:txBody>
          <a:bodyPr/>
          <a:lstStyle/>
          <a:p>
            <a:fld id="{35B0F291-3963-5B48-9BE7-A12AA1C3F68B}" type="slidenum">
              <a:rPr lang="en-US" smtClean="0"/>
              <a:pPr/>
              <a:t>36</a:t>
            </a:fld>
            <a:endParaRPr lang="en-US"/>
          </a:p>
        </p:txBody>
      </p:sp>
    </p:spTree>
    <p:extLst>
      <p:ext uri="{BB962C8B-B14F-4D97-AF65-F5344CB8AC3E}">
        <p14:creationId xmlns:p14="http://schemas.microsoft.com/office/powerpoint/2010/main" val="3016095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lstlisting</a:t>
            </a:r>
            <a:r>
              <a:rPr lang="en-US" sz="1200" kern="1200" dirty="0">
                <a:solidFill>
                  <a:schemeClr val="tx1"/>
                </a:solidFill>
                <a:effectLst/>
                <a:latin typeface="Arial" charset="0"/>
                <a:ea typeface="Arial" charset="0"/>
                <a:cs typeface="Arial" charset="0"/>
              </a:rPr>
              <a:t>}[language=python]</a:t>
            </a:r>
          </a:p>
          <a:p>
            <a:r>
              <a:rPr lang="en-US" sz="1200" kern="1200" dirty="0">
                <a:solidFill>
                  <a:schemeClr val="tx1"/>
                </a:solidFill>
                <a:effectLst/>
                <a:latin typeface="Arial" charset="0"/>
                <a:ea typeface="Arial" charset="0"/>
                <a:cs typeface="Arial" charset="0"/>
              </a:rPr>
              <a:t># compute thrust and torque due to propeller  (See addendum by McLain)</a:t>
            </a:r>
          </a:p>
          <a:p>
            <a:r>
              <a:rPr lang="en-US" sz="1200" kern="1200" dirty="0">
                <a:solidFill>
                  <a:schemeClr val="tx1"/>
                </a:solidFill>
                <a:effectLst/>
                <a:latin typeface="Arial" charset="0"/>
                <a:ea typeface="Arial" charset="0"/>
                <a:cs typeface="Arial" charset="0"/>
              </a:rPr>
              <a:t># map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throttle command(0 to 1) into motor input voltage</a:t>
            </a:r>
          </a:p>
          <a:p>
            <a:r>
              <a:rPr lang="en-US" sz="1200" kern="1200" dirty="0" err="1">
                <a:solidFill>
                  <a:schemeClr val="tx1"/>
                </a:solidFill>
                <a:effectLst/>
                <a:latin typeface="Arial" charset="0"/>
                <a:ea typeface="Arial" charset="0"/>
                <a:cs typeface="Arial" charset="0"/>
              </a:rPr>
              <a:t>V_in</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MAV.V_max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Quadratic formula to solve for motor speed</a:t>
            </a:r>
          </a:p>
          <a:p>
            <a:r>
              <a:rPr lang="en-US" sz="1200" kern="1200" dirty="0">
                <a:solidFill>
                  <a:schemeClr val="tx1"/>
                </a:solidFill>
                <a:effectLst/>
                <a:latin typeface="Arial" charset="0"/>
                <a:ea typeface="Arial" charset="0"/>
                <a:cs typeface="Arial" charset="0"/>
              </a:rPr>
              <a:t>a = MAV.C_Q0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5) \</a:t>
            </a:r>
          </a:p>
          <a:p>
            <a:r>
              <a:rPr lang="en-US" sz="1200" kern="1200" dirty="0">
                <a:solidFill>
                  <a:schemeClr val="tx1"/>
                </a:solidFill>
                <a:effectLst/>
                <a:latin typeface="Arial" charset="0"/>
                <a:ea typeface="Arial" charset="0"/>
                <a:cs typeface="Arial" charset="0"/>
              </a:rPr>
              <a:t>    / ((2.*</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)**2)</a:t>
            </a:r>
          </a:p>
          <a:p>
            <a:r>
              <a:rPr lang="en-US" sz="1200" kern="1200" dirty="0">
                <a:solidFill>
                  <a:schemeClr val="tx1"/>
                </a:solidFill>
                <a:effectLst/>
                <a:latin typeface="Arial" charset="0"/>
                <a:ea typeface="Arial" charset="0"/>
                <a:cs typeface="Arial" charset="0"/>
              </a:rPr>
              <a:t>b = (MAV.C_Q1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4) </a:t>
            </a:r>
          </a:p>
          <a:p>
            <a:r>
              <a:rPr lang="en-US" sz="1200" kern="1200" dirty="0">
                <a:solidFill>
                  <a:schemeClr val="tx1"/>
                </a:solidFill>
                <a:effectLst/>
                <a:latin typeface="Arial" charset="0"/>
                <a:ea typeface="Arial" charset="0"/>
                <a:cs typeface="Arial" charset="0"/>
              </a:rPr>
              <a:t>     / (2.*</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 * self._</a:t>
            </a:r>
            <a:r>
              <a:rPr lang="en-US" sz="1200" kern="1200" dirty="0" err="1">
                <a:solidFill>
                  <a:schemeClr val="tx1"/>
                </a:solidFill>
                <a:effectLst/>
                <a:latin typeface="Arial" charset="0"/>
                <a:ea typeface="Arial" charset="0"/>
                <a:cs typeface="Arial" charset="0"/>
              </a:rPr>
              <a:t>Va</a:t>
            </a:r>
            <a:r>
              <a:rPr lang="en-US" sz="1200" kern="1200" dirty="0">
                <a:solidFill>
                  <a:schemeClr val="tx1"/>
                </a:solidFill>
                <a:effectLst/>
                <a:latin typeface="Arial" charset="0"/>
                <a:ea typeface="Arial" charset="0"/>
                <a:cs typeface="Arial" charset="0"/>
              </a:rPr>
              <a:t> + KQ**2/</a:t>
            </a:r>
            <a:r>
              <a:rPr lang="en-US" sz="1200" kern="1200" dirty="0" err="1">
                <a:solidFill>
                  <a:schemeClr val="tx1"/>
                </a:solidFill>
                <a:effectLst/>
                <a:latin typeface="Arial" charset="0"/>
                <a:ea typeface="Arial" charset="0"/>
                <a:cs typeface="Arial" charset="0"/>
              </a:rPr>
              <a:t>MAV.R_motor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c = MAV.C_Q2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3) \</a:t>
            </a:r>
          </a:p>
          <a:p>
            <a:r>
              <a:rPr lang="en-US" sz="1200" kern="1200" dirty="0">
                <a:solidFill>
                  <a:schemeClr val="tx1"/>
                </a:solidFill>
                <a:effectLst/>
                <a:latin typeface="Arial" charset="0"/>
                <a:ea typeface="Arial" charset="0"/>
                <a:cs typeface="Arial" charset="0"/>
              </a:rPr>
              <a:t>    * self._</a:t>
            </a:r>
            <a:r>
              <a:rPr lang="en-US" sz="1200" kern="1200" dirty="0" err="1">
                <a:solidFill>
                  <a:schemeClr val="tx1"/>
                </a:solidFill>
                <a:effectLst/>
                <a:latin typeface="Arial" charset="0"/>
                <a:ea typeface="Arial" charset="0"/>
                <a:cs typeface="Arial" charset="0"/>
              </a:rPr>
              <a:t>Va</a:t>
            </a:r>
            <a:r>
              <a:rPr lang="en-US" sz="1200" kern="1200" dirty="0">
                <a:solidFill>
                  <a:schemeClr val="tx1"/>
                </a:solidFill>
                <a:effectLst/>
                <a:latin typeface="Arial" charset="0"/>
                <a:ea typeface="Arial" charset="0"/>
                <a:cs typeface="Arial" charset="0"/>
              </a:rPr>
              <a:t>**2 - (KQ / </a:t>
            </a:r>
            <a:r>
              <a:rPr lang="en-US" sz="1200" kern="1200" dirty="0" err="1">
                <a:solidFill>
                  <a:schemeClr val="tx1"/>
                </a:solidFill>
                <a:effectLst/>
                <a:latin typeface="Arial" charset="0"/>
                <a:ea typeface="Arial" charset="0"/>
                <a:cs typeface="Arial" charset="0"/>
              </a:rPr>
              <a:t>MAV.R_motor</a:t>
            </a:r>
            <a:r>
              <a:rPr lang="en-US" sz="1200" kern="1200" dirty="0">
                <a:solidFill>
                  <a:schemeClr val="tx1"/>
                </a:solidFill>
                <a:effectLst/>
                <a:latin typeface="Arial" charset="0"/>
                <a:ea typeface="Arial" charset="0"/>
                <a:cs typeface="Arial" charset="0"/>
              </a:rPr>
              <a:t>) * Volts + KQ * MAV.i0</a:t>
            </a:r>
          </a:p>
          <a:p>
            <a:r>
              <a:rPr lang="en-US" sz="1200" kern="1200" dirty="0">
                <a:solidFill>
                  <a:schemeClr val="tx1"/>
                </a:solidFill>
                <a:effectLst/>
                <a:latin typeface="Arial" charset="0"/>
                <a:ea typeface="Arial" charset="0"/>
                <a:cs typeface="Arial" charset="0"/>
              </a:rPr>
              <a:t># Consider only positive root</a:t>
            </a:r>
          </a:p>
          <a:p>
            <a:r>
              <a:rPr lang="en-US" sz="1200" kern="1200" dirty="0" err="1">
                <a:solidFill>
                  <a:schemeClr val="tx1"/>
                </a:solidFill>
                <a:effectLst/>
                <a:latin typeface="Arial" charset="0"/>
                <a:ea typeface="Arial" charset="0"/>
                <a:cs typeface="Arial" charset="0"/>
              </a:rPr>
              <a:t>Omega_op</a:t>
            </a:r>
            <a:r>
              <a:rPr lang="en-US" sz="1200" kern="1200" dirty="0">
                <a:solidFill>
                  <a:schemeClr val="tx1"/>
                </a:solidFill>
                <a:effectLst/>
                <a:latin typeface="Arial" charset="0"/>
                <a:ea typeface="Arial" charset="0"/>
                <a:cs typeface="Arial" charset="0"/>
              </a:rPr>
              <a:t> = (-b + </a:t>
            </a:r>
            <a:r>
              <a:rPr lang="en-US" sz="1200" kern="1200" dirty="0" err="1">
                <a:solidFill>
                  <a:schemeClr val="tx1"/>
                </a:solidFill>
                <a:effectLst/>
                <a:latin typeface="Arial" charset="0"/>
                <a:ea typeface="Arial" charset="0"/>
                <a:cs typeface="Arial" charset="0"/>
              </a:rPr>
              <a:t>np.sqrt</a:t>
            </a:r>
            <a:r>
              <a:rPr lang="en-US" sz="1200" kern="1200" dirty="0">
                <a:solidFill>
                  <a:schemeClr val="tx1"/>
                </a:solidFill>
                <a:effectLst/>
                <a:latin typeface="Arial" charset="0"/>
                <a:ea typeface="Arial" charset="0"/>
                <a:cs typeface="Arial" charset="0"/>
              </a:rPr>
              <a:t>(b**2 - 4*a*c)) / (2.*a)</a:t>
            </a:r>
          </a:p>
          <a:p>
            <a:r>
              <a:rPr lang="en-US" sz="1200" kern="1200" dirty="0">
                <a:solidFill>
                  <a:schemeClr val="tx1"/>
                </a:solidFill>
                <a:effectLst/>
                <a:latin typeface="Arial" charset="0"/>
                <a:ea typeface="Arial" charset="0"/>
                <a:cs typeface="Arial" charset="0"/>
              </a:rPr>
              <a:t># compute advance ratio</a:t>
            </a:r>
          </a:p>
          <a:p>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 = 2 * </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 * self._</a:t>
            </a:r>
            <a:r>
              <a:rPr lang="en-US" sz="1200" kern="1200" dirty="0" err="1">
                <a:solidFill>
                  <a:schemeClr val="tx1"/>
                </a:solidFill>
                <a:effectLst/>
                <a:latin typeface="Arial" charset="0"/>
                <a:ea typeface="Arial" charset="0"/>
                <a:cs typeface="Arial" charset="0"/>
              </a:rPr>
              <a:t>Va</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Omega_op</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compute non-</a:t>
            </a:r>
            <a:r>
              <a:rPr lang="en-US" sz="1200" kern="1200" dirty="0" err="1">
                <a:solidFill>
                  <a:schemeClr val="tx1"/>
                </a:solidFill>
                <a:effectLst/>
                <a:latin typeface="Arial" charset="0"/>
                <a:ea typeface="Arial" charset="0"/>
                <a:cs typeface="Arial" charset="0"/>
              </a:rPr>
              <a:t>dimensionalized</a:t>
            </a:r>
            <a:r>
              <a:rPr lang="en-US" sz="1200" kern="1200" dirty="0">
                <a:solidFill>
                  <a:schemeClr val="tx1"/>
                </a:solidFill>
                <a:effectLst/>
                <a:latin typeface="Arial" charset="0"/>
                <a:ea typeface="Arial" charset="0"/>
                <a:cs typeface="Arial" charset="0"/>
              </a:rPr>
              <a:t> coefficients of thrust and torque</a:t>
            </a:r>
          </a:p>
          <a:p>
            <a:r>
              <a:rPr lang="en-US" sz="1200" kern="1200" dirty="0">
                <a:solidFill>
                  <a:schemeClr val="tx1"/>
                </a:solidFill>
                <a:effectLst/>
                <a:latin typeface="Arial" charset="0"/>
                <a:ea typeface="Arial" charset="0"/>
                <a:cs typeface="Arial" charset="0"/>
              </a:rPr>
              <a:t>C_T = MAV.C_T2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**2 + MAV.C_T1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 + MAV.C_T0</a:t>
            </a:r>
          </a:p>
          <a:p>
            <a:r>
              <a:rPr lang="en-US" sz="1200" kern="1200" dirty="0">
                <a:solidFill>
                  <a:schemeClr val="tx1"/>
                </a:solidFill>
                <a:effectLst/>
                <a:latin typeface="Arial" charset="0"/>
                <a:ea typeface="Arial" charset="0"/>
                <a:cs typeface="Arial" charset="0"/>
              </a:rPr>
              <a:t>C_Q = MAV.C_Q2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**2 + MAV.C_Q1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 + MAV.C_Q0</a:t>
            </a:r>
          </a:p>
          <a:p>
            <a:r>
              <a:rPr lang="en-US" sz="1200" kern="1200" dirty="0">
                <a:solidFill>
                  <a:schemeClr val="tx1"/>
                </a:solidFill>
                <a:effectLst/>
                <a:latin typeface="Arial" charset="0"/>
                <a:ea typeface="Arial" charset="0"/>
                <a:cs typeface="Arial" charset="0"/>
              </a:rPr>
              <a:t># add thrust and torque due to propeller</a:t>
            </a:r>
          </a:p>
          <a:p>
            <a:r>
              <a:rPr lang="en-US" sz="1200" kern="1200" dirty="0">
                <a:solidFill>
                  <a:schemeClr val="tx1"/>
                </a:solidFill>
                <a:effectLst/>
                <a:latin typeface="Arial" charset="0"/>
                <a:ea typeface="Arial" charset="0"/>
                <a:cs typeface="Arial" charset="0"/>
              </a:rPr>
              <a:t>n = </a:t>
            </a:r>
            <a:r>
              <a:rPr lang="en-US" sz="1200" kern="1200" dirty="0" err="1">
                <a:solidFill>
                  <a:schemeClr val="tx1"/>
                </a:solidFill>
                <a:effectLst/>
                <a:latin typeface="Arial" charset="0"/>
                <a:ea typeface="Arial" charset="0"/>
                <a:cs typeface="Arial" charset="0"/>
              </a:rPr>
              <a:t>Omega_op</a:t>
            </a:r>
            <a:r>
              <a:rPr lang="en-US" sz="1200" kern="1200" dirty="0">
                <a:solidFill>
                  <a:schemeClr val="tx1"/>
                </a:solidFill>
                <a:effectLst/>
                <a:latin typeface="Arial" charset="0"/>
                <a:ea typeface="Arial" charset="0"/>
                <a:cs typeface="Arial" charset="0"/>
              </a:rPr>
              <a:t> / (2 * </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fx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n**2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4) * C_T</a:t>
            </a:r>
          </a:p>
          <a:p>
            <a:r>
              <a:rPr lang="en-US" sz="1200" kern="1200" dirty="0">
                <a:solidFill>
                  <a:schemeClr val="tx1"/>
                </a:solidFill>
                <a:effectLst/>
                <a:latin typeface="Arial" charset="0"/>
                <a:ea typeface="Arial" charset="0"/>
                <a:cs typeface="Arial" charset="0"/>
              </a:rPr>
              <a:t>Mx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n**2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5) * C_Q</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lstlisting</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37</a:t>
            </a:fld>
            <a:endParaRPr lang="en-US"/>
          </a:p>
        </p:txBody>
      </p:sp>
    </p:spTree>
    <p:extLst>
      <p:ext uri="{BB962C8B-B14F-4D97-AF65-F5344CB8AC3E}">
        <p14:creationId xmlns:p14="http://schemas.microsoft.com/office/powerpoint/2010/main" val="302631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From the wind triangle we have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{V}_g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{V}_w.</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wind vector can be decomposed into steady state and gust components: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{V}_w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w_s</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steady state component is typically expressed in the NED frame: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w_{</a:t>
            </a:r>
            <a:r>
              <a:rPr lang="en-US" sz="1200" kern="1200" dirty="0" err="1">
                <a:solidFill>
                  <a:schemeClr val="tx1"/>
                </a:solidFill>
                <a:latin typeface="Arial" charset="0"/>
                <a:ea typeface="Arial" charset="0"/>
                <a:cs typeface="Arial" charset="0"/>
              </a:rPr>
              <a:t>n_s</a:t>
            </a:r>
            <a:r>
              <a:rPr lang="en-US" sz="1200" kern="1200" dirty="0">
                <a:solidFill>
                  <a:schemeClr val="tx1"/>
                </a:solidFill>
                <a:latin typeface="Arial" charset="0"/>
                <a:ea typeface="Arial" charset="0"/>
                <a:cs typeface="Arial" charset="0"/>
              </a:rPr>
              <a:t>} \\ w_{</a:t>
            </a:r>
            <a:r>
              <a:rPr lang="en-US" sz="1200" kern="1200" dirty="0" err="1">
                <a:solidFill>
                  <a:schemeClr val="tx1"/>
                </a:solidFill>
                <a:latin typeface="Arial" charset="0"/>
                <a:ea typeface="Arial" charset="0"/>
                <a:cs typeface="Arial" charset="0"/>
              </a:rPr>
              <a:t>e_s</a:t>
            </a:r>
            <a:r>
              <a:rPr lang="en-US" sz="1200" kern="1200" dirty="0">
                <a:solidFill>
                  <a:schemeClr val="tx1"/>
                </a:solidFill>
                <a:latin typeface="Arial" charset="0"/>
                <a:ea typeface="Arial" charset="0"/>
                <a:cs typeface="Arial" charset="0"/>
              </a:rPr>
              <a:t>} \\ w_{</a:t>
            </a:r>
            <a:r>
              <a:rPr lang="en-US" sz="1200" kern="1200" dirty="0" err="1">
                <a:solidFill>
                  <a:schemeClr val="tx1"/>
                </a:solidFill>
                <a:latin typeface="Arial" charset="0"/>
                <a:ea typeface="Arial" charset="0"/>
                <a:cs typeface="Arial" charset="0"/>
              </a:rPr>
              <a:t>d_s</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gust component is typically expressed in the body frame: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}^b =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u_{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 \\ v_{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 \\ w_{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38</a:t>
            </a:fld>
            <a:endParaRPr lang="en-US"/>
          </a:p>
        </p:txBody>
      </p:sp>
    </p:spTree>
    <p:extLst>
      <p:ext uri="{BB962C8B-B14F-4D97-AF65-F5344CB8AC3E}">
        <p14:creationId xmlns:p14="http://schemas.microsoft.com/office/powerpoint/2010/main" val="1160200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  H_{u}(s) &amp;= \sigma_{u}\sqrt{\frac{2V_a}{\pi L_{u}}}\frac{1}{s+\frac{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}{L_{u}}} \\</a:t>
            </a:r>
          </a:p>
          <a:p>
            <a:r>
              <a:rPr lang="en-US" sz="1200" kern="1200" dirty="0">
                <a:solidFill>
                  <a:schemeClr val="tx1"/>
                </a:solidFill>
                <a:effectLst/>
                <a:latin typeface="Arial" charset="0"/>
                <a:ea typeface="Arial" charset="0"/>
                <a:cs typeface="Arial" charset="0"/>
              </a:rPr>
              <a:t>  H_{v}(s) &amp;= \sigma_{v}\sqrt{\frac{3V_a}{\pi L_{v}}}\frac{\left(s+\frac{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}{\sqrt{3}L_{v}}\right)}{\left(s+\frac{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}{L_{v}}\right)^2} \\</a:t>
            </a:r>
          </a:p>
          <a:p>
            <a:r>
              <a:rPr lang="en-US" sz="1200" kern="1200" dirty="0">
                <a:solidFill>
                  <a:schemeClr val="tx1"/>
                </a:solidFill>
                <a:effectLst/>
                <a:latin typeface="Arial" charset="0"/>
                <a:ea typeface="Arial" charset="0"/>
                <a:cs typeface="Arial" charset="0"/>
              </a:rPr>
              <a:t>  H_{w}(s) &amp;= \sigma_{w}\sqrt{\frac{3V_a}{\pi L_{w}}}\frac{\left(s+\frac{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}{\sqrt{3}L_{w}}\right)}{\left(s+\frac{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}{L_{w}}\right)^2}</a:t>
            </a:r>
          </a:p>
        </p:txBody>
      </p:sp>
      <p:sp>
        <p:nvSpPr>
          <p:cNvPr id="4" name="Slide Number Placeholder 3"/>
          <p:cNvSpPr>
            <a:spLocks noGrp="1"/>
          </p:cNvSpPr>
          <p:nvPr>
            <p:ph type="sldNum" sz="quarter" idx="10"/>
          </p:nvPr>
        </p:nvSpPr>
        <p:spPr/>
        <p:txBody>
          <a:bodyPr/>
          <a:lstStyle/>
          <a:p>
            <a:fld id="{35B0F291-3963-5B48-9BE7-A12AA1C3F68B}" type="slidenum">
              <a:rPr lang="en-US" smtClean="0"/>
              <a:pPr/>
              <a:t>40</a:t>
            </a:fld>
            <a:endParaRPr lang="en-US"/>
          </a:p>
        </p:txBody>
      </p:sp>
    </p:spTree>
    <p:extLst>
      <p:ext uri="{BB962C8B-B14F-4D97-AF65-F5344CB8AC3E}">
        <p14:creationId xmlns:p14="http://schemas.microsoft.com/office/powerpoint/2010/main" val="3161423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To implement the system</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Y(s)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as+b</a:t>
            </a:r>
            <a:r>
              <a:rPr lang="en-US" sz="1200" kern="1200" dirty="0">
                <a:solidFill>
                  <a:schemeClr val="tx1"/>
                </a:solidFill>
                <a:effectLst/>
                <a:latin typeface="Arial" charset="0"/>
                <a:ea typeface="Arial" charset="0"/>
                <a:cs typeface="Arial" charset="0"/>
              </a:rPr>
              <a:t>}{s^2+cs+d}U(s),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first put the system into control canonical form</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\dot{x}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}-c &amp; -d \\ 1 &amp;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}x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1 \\ 0\end{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}u\\</a:t>
            </a:r>
          </a:p>
          <a:p>
            <a:r>
              <a:rPr lang="en-US" sz="1200" kern="1200" dirty="0">
                <a:solidFill>
                  <a:schemeClr val="tx1"/>
                </a:solidFill>
                <a:effectLst/>
                <a:latin typeface="Arial" charset="0"/>
                <a:ea typeface="Arial" charset="0"/>
                <a:cs typeface="Arial" charset="0"/>
              </a:rPr>
              <a:t>y&amp;=\begin{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 &amp; b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x,</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and then convert to discrete time using</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x_{k+1} &amp;=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T_s(</a:t>
            </a:r>
            <a:r>
              <a:rPr lang="en-US" sz="1200" kern="1200" dirty="0" err="1">
                <a:solidFill>
                  <a:schemeClr val="tx1"/>
                </a:solidFill>
                <a:effectLst/>
                <a:latin typeface="Arial" charset="0"/>
                <a:ea typeface="Arial" charset="0"/>
                <a:cs typeface="Arial" charset="0"/>
              </a:rPr>
              <a:t>Ax_k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Bu_k</a:t>
            </a:r>
            <a:r>
              <a:rPr lang="en-US" sz="1200" kern="1200" dirty="0">
                <a:solidFill>
                  <a:schemeClr val="tx1"/>
                </a:solidFill>
                <a:effectLst/>
                <a:latin typeface="Arial" charset="0"/>
                <a:ea typeface="Arial" charset="0"/>
                <a:cs typeface="Arial" charset="0"/>
              </a:rPr>
              <a:t>) \\</a:t>
            </a:r>
          </a:p>
          <a:p>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Cx_k</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$T_s$ is the sample rate, to get</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x_{k+1}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}1-T_sc &amp; -</a:t>
            </a:r>
            <a:r>
              <a:rPr lang="en-US" sz="1200" kern="1200" dirty="0" err="1">
                <a:solidFill>
                  <a:schemeClr val="tx1"/>
                </a:solidFill>
                <a:effectLst/>
                <a:latin typeface="Arial" charset="0"/>
                <a:ea typeface="Arial" charset="0"/>
                <a:cs typeface="Arial" charset="0"/>
              </a:rPr>
              <a:t>T_sd</a:t>
            </a:r>
            <a:r>
              <a:rPr lang="en-US" sz="1200" kern="1200" dirty="0">
                <a:solidFill>
                  <a:schemeClr val="tx1"/>
                </a:solidFill>
                <a:effectLst/>
                <a:latin typeface="Arial" charset="0"/>
                <a:ea typeface="Arial" charset="0"/>
                <a:cs typeface="Arial" charset="0"/>
              </a:rPr>
              <a:t> \\ T_s &amp; 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T_s \\ 0\end{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u_k</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 &amp; b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For the Dryden model gust models, the input $</a:t>
            </a:r>
            <a:r>
              <a:rPr lang="en-US" sz="1200" kern="1200" dirty="0" err="1">
                <a:solidFill>
                  <a:schemeClr val="tx1"/>
                </a:solidFill>
                <a:effectLst/>
                <a:latin typeface="Arial" charset="0"/>
                <a:ea typeface="Arial" charset="0"/>
                <a:cs typeface="Arial" charset="0"/>
              </a:rPr>
              <a:t>u_k</a:t>
            </a:r>
            <a:r>
              <a:rPr lang="en-US" sz="1200" kern="1200" dirty="0">
                <a:solidFill>
                  <a:schemeClr val="tx1"/>
                </a:solidFill>
                <a:effectLst/>
                <a:latin typeface="Arial" charset="0"/>
                <a:ea typeface="Arial" charset="0"/>
                <a:cs typeface="Arial" charset="0"/>
              </a:rPr>
              <a:t>$ will be zero mean Gaussian noise with unity variance.</a:t>
            </a:r>
          </a:p>
        </p:txBody>
      </p:sp>
      <p:sp>
        <p:nvSpPr>
          <p:cNvPr id="4" name="Slide Number Placeholder 3"/>
          <p:cNvSpPr>
            <a:spLocks noGrp="1"/>
          </p:cNvSpPr>
          <p:nvPr>
            <p:ph type="sldNum" sz="quarter" idx="10"/>
          </p:nvPr>
        </p:nvSpPr>
        <p:spPr/>
        <p:txBody>
          <a:bodyPr/>
          <a:lstStyle/>
          <a:p>
            <a:fld id="{35B0F291-3963-5B48-9BE7-A12AA1C3F68B}" type="slidenum">
              <a:rPr lang="en-US" smtClean="0"/>
              <a:pPr/>
              <a:t>41</a:t>
            </a:fld>
            <a:endParaRPr lang="en-US"/>
          </a:p>
        </p:txBody>
      </p:sp>
    </p:spTree>
    <p:extLst>
      <p:ext uri="{BB962C8B-B14F-4D97-AF65-F5344CB8AC3E}">
        <p14:creationId xmlns:p14="http://schemas.microsoft.com/office/powerpoint/2010/main" val="1605730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-\mass g\sin\theta \\ \mass g\cos\theta\sin\phi \\ \mass g\cos\theta\cos\phi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\frac{1}{2}\rho V_a^2 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C_{X}(\alpha)</a:t>
            </a:r>
          </a:p>
          <a:p>
            <a:r>
              <a:rPr lang="en-US" sz="1200" kern="1200" dirty="0">
                <a:solidFill>
                  <a:schemeClr val="tx1"/>
                </a:solidFill>
                <a:effectLst/>
                <a:latin typeface="Arial" charset="0"/>
                <a:ea typeface="Arial" charset="0"/>
                <a:cs typeface="Arial" charset="0"/>
              </a:rPr>
              <a:t>  + C_{X_{q}}(\alpha) \frac{c}{2V_a}q \\</a:t>
            </a:r>
          </a:p>
          <a:p>
            <a:r>
              <a:rPr lang="en-US" sz="1200" kern="1200" dirty="0">
                <a:solidFill>
                  <a:schemeClr val="tx1"/>
                </a:solidFill>
                <a:effectLst/>
                <a:latin typeface="Arial" charset="0"/>
                <a:ea typeface="Arial" charset="0"/>
                <a:cs typeface="Arial" charset="0"/>
              </a:rPr>
              <a:t>    C_{Y_0}</a:t>
            </a:r>
          </a:p>
          <a:p>
            <a:r>
              <a:rPr lang="en-US" sz="1200" kern="1200" dirty="0">
                <a:solidFill>
                  <a:schemeClr val="tx1"/>
                </a:solidFill>
                <a:effectLst/>
                <a:latin typeface="Arial" charset="0"/>
                <a:ea typeface="Arial" charset="0"/>
                <a:cs typeface="Arial" charset="0"/>
              </a:rPr>
              <a:t>  + C_{Y_{\beta}} \beta</a:t>
            </a:r>
          </a:p>
          <a:p>
            <a:r>
              <a:rPr lang="en-US" sz="1200" kern="1200" dirty="0">
                <a:solidFill>
                  <a:schemeClr val="tx1"/>
                </a:solidFill>
                <a:effectLst/>
                <a:latin typeface="Arial" charset="0"/>
                <a:ea typeface="Arial" charset="0"/>
                <a:cs typeface="Arial" charset="0"/>
              </a:rPr>
              <a:t>  + C_{</a:t>
            </a:r>
            <a:r>
              <a:rPr lang="en-US" sz="1200" kern="1200" dirty="0" err="1">
                <a:solidFill>
                  <a:schemeClr val="tx1"/>
                </a:solidFill>
                <a:effectLst/>
                <a:latin typeface="Arial" charset="0"/>
                <a:ea typeface="Arial" charset="0"/>
                <a:cs typeface="Arial" charset="0"/>
              </a:rPr>
              <a:t>Y_p</a:t>
            </a:r>
            <a:r>
              <a:rPr lang="en-US" sz="1200" kern="1200" dirty="0">
                <a:solidFill>
                  <a:schemeClr val="tx1"/>
                </a:solidFill>
                <a:effectLst/>
                <a:latin typeface="Arial" charset="0"/>
                <a:ea typeface="Arial" charset="0"/>
                <a:cs typeface="Arial" charset="0"/>
              </a:rPr>
              <a:t>} \frac{b}{2V_a}p</a:t>
            </a:r>
          </a:p>
          <a:p>
            <a:r>
              <a:rPr lang="en-US" sz="1200" kern="1200" dirty="0">
                <a:solidFill>
                  <a:schemeClr val="tx1"/>
                </a:solidFill>
                <a:effectLst/>
                <a:latin typeface="Arial" charset="0"/>
                <a:ea typeface="Arial" charset="0"/>
                <a:cs typeface="Arial" charset="0"/>
              </a:rPr>
              <a:t>  + C_{</a:t>
            </a:r>
            <a:r>
              <a:rPr lang="en-US" sz="1200" kern="1200" dirty="0" err="1">
                <a:solidFill>
                  <a:schemeClr val="tx1"/>
                </a:solidFill>
                <a:effectLst/>
                <a:latin typeface="Arial" charset="0"/>
                <a:ea typeface="Arial" charset="0"/>
                <a:cs typeface="Arial" charset="0"/>
              </a:rPr>
              <a:t>Y_r</a:t>
            </a:r>
            <a:r>
              <a:rPr lang="en-US" sz="1200" kern="1200" dirty="0">
                <a:solidFill>
                  <a:schemeClr val="tx1"/>
                </a:solidFill>
                <a:effectLst/>
                <a:latin typeface="Arial" charset="0"/>
                <a:ea typeface="Arial" charset="0"/>
                <a:cs typeface="Arial" charset="0"/>
              </a:rPr>
              <a:t>} \frac{b}{2V_a}r \\</a:t>
            </a:r>
          </a:p>
          <a:p>
            <a:r>
              <a:rPr lang="en-US" sz="1200" kern="1200" dirty="0">
                <a:solidFill>
                  <a:schemeClr val="tx1"/>
                </a:solidFill>
                <a:effectLst/>
                <a:latin typeface="Arial" charset="0"/>
                <a:ea typeface="Arial" charset="0"/>
                <a:cs typeface="Arial" charset="0"/>
              </a:rPr>
              <a:t>    C_{Z}(\alpha)</a:t>
            </a:r>
          </a:p>
          <a:p>
            <a:r>
              <a:rPr lang="en-US" sz="1200" kern="1200" dirty="0">
                <a:solidFill>
                  <a:schemeClr val="tx1"/>
                </a:solidFill>
                <a:effectLst/>
                <a:latin typeface="Arial" charset="0"/>
                <a:ea typeface="Arial" charset="0"/>
                <a:cs typeface="Arial" charset="0"/>
              </a:rPr>
              <a:t>  + C_{</a:t>
            </a:r>
            <a:r>
              <a:rPr lang="en-US" sz="1200" kern="1200" dirty="0" err="1">
                <a:solidFill>
                  <a:schemeClr val="tx1"/>
                </a:solidFill>
                <a:effectLst/>
                <a:latin typeface="Arial" charset="0"/>
                <a:ea typeface="Arial" charset="0"/>
                <a:cs typeface="Arial" charset="0"/>
              </a:rPr>
              <a:t>Z_q</a:t>
            </a:r>
            <a:r>
              <a:rPr lang="en-US" sz="1200" kern="1200" dirty="0">
                <a:solidFill>
                  <a:schemeClr val="tx1"/>
                </a:solidFill>
                <a:effectLst/>
                <a:latin typeface="Arial" charset="0"/>
                <a:ea typeface="Arial" charset="0"/>
                <a:cs typeface="Arial" charset="0"/>
              </a:rPr>
              <a:t>}(\alpha) \frac{c}{2V_a}q</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\frac{1}{2}\rho V_a^2 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C_{X_{\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}}(\alpha) \</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C_{Y_{\</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 C_{Y_{\</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C_{Z_{\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}}(\alpha) \</a:t>
            </a:r>
            <a:r>
              <a:rPr lang="en-US" sz="1200" kern="1200" dirty="0" err="1">
                <a:solidFill>
                  <a:schemeClr val="tx1"/>
                </a:solidFill>
                <a:effectLst/>
                <a:latin typeface="Arial" charset="0"/>
                <a:ea typeface="Arial" charset="0"/>
                <a:cs typeface="Arial" charset="0"/>
              </a:rPr>
              <a:t>delta_e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 \\ 0 \\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43</a:t>
            </a:fld>
            <a:endParaRPr lang="en-US"/>
          </a:p>
        </p:txBody>
      </p:sp>
    </p:spTree>
    <p:extLst>
      <p:ext uri="{BB962C8B-B14F-4D97-AF65-F5344CB8AC3E}">
        <p14:creationId xmlns:p14="http://schemas.microsoft.com/office/powerpoint/2010/main" val="3977491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\begin{enumerate}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\item Add simulation of the wind to the </a:t>
            </a:r>
            <a:r>
              <a:rPr lang="en-US" sz="1200" kern="1200" dirty="0" err="1">
                <a:solidFill>
                  <a:schemeClr val="tx1"/>
                </a:solidFill>
                <a:latin typeface="Arial" charset="0"/>
                <a:ea typeface="Arial" charset="0"/>
                <a:cs typeface="Arial" charset="0"/>
              </a:rPr>
              <a:t>mavsim</a:t>
            </a:r>
            <a:r>
              <a:rPr lang="en-US" sz="1200" kern="1200" dirty="0">
                <a:solidFill>
                  <a:schemeClr val="tx1"/>
                </a:solidFill>
                <a:latin typeface="Arial" charset="0"/>
                <a:ea typeface="Arial" charset="0"/>
                <a:cs typeface="Arial" charset="0"/>
              </a:rPr>
              <a:t> simulator.  The wind element should produce wind gust along the body axes, and steady state wind along the NED inertial axes.</a:t>
            </a:r>
          </a:p>
          <a:p>
            <a:r>
              <a:rPr lang="en-US" sz="1200" kern="1200" dirty="0">
                <a:solidFill>
                  <a:schemeClr val="tx1"/>
                </a:solidFill>
                <a:latin typeface="Arial" charset="0"/>
                <a:ea typeface="Arial" charset="0"/>
                <a:cs typeface="Arial" charset="0"/>
              </a:rPr>
              <a:t>\item Add forces and moments to the dynamics of the MAV.  The inputs to the MAV should now be elevator, throttle, aileron, and rudder.  The aerodynamic coefficients are given in  Appendix~\ref{</a:t>
            </a:r>
            <a:r>
              <a:rPr lang="en-US" sz="1200" kern="1200" dirty="0" err="1">
                <a:solidFill>
                  <a:schemeClr val="tx1"/>
                </a:solidFill>
                <a:latin typeface="Arial" charset="0"/>
                <a:ea typeface="Arial" charset="0"/>
                <a:cs typeface="Arial" charset="0"/>
              </a:rPr>
              <a:t>chap:parameters</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\item Verify your simulation by setting the control surface deflections to different values.  Observe the response of the MAV.  Does it behave</a:t>
            </a:r>
          </a:p>
          <a:p>
            <a:r>
              <a:rPr lang="en-US" sz="1200" kern="1200" dirty="0">
                <a:solidFill>
                  <a:schemeClr val="tx1"/>
                </a:solidFill>
                <a:latin typeface="Arial" charset="0"/>
                <a:ea typeface="Arial" charset="0"/>
                <a:cs typeface="Arial" charset="0"/>
              </a:rPr>
              <a:t>as you think it should?</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\end{enumerate}</a:t>
            </a: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44</a:t>
            </a:fld>
            <a:endParaRPr lang="en-US"/>
          </a:p>
        </p:txBody>
      </p:sp>
    </p:spTree>
    <p:extLst>
      <p:ext uri="{BB962C8B-B14F-4D97-AF65-F5344CB8AC3E}">
        <p14:creationId xmlns:p14="http://schemas.microsoft.com/office/powerpoint/2010/main" val="1277384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 external forces are a combination of gravitational, \\ aerodynamic, and propulsion: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{f}_g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{f}_a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{f}_p</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external moments are a combination of aerodynamic, and propulsion: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{m}_a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{m}_p</a:t>
            </a:r>
          </a:p>
          <a:p>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4</a:t>
            </a:fld>
            <a:endParaRPr lang="en-US"/>
          </a:p>
        </p:txBody>
      </p:sp>
    </p:spTree>
    <p:extLst>
      <p:ext uri="{BB962C8B-B14F-4D97-AF65-F5344CB8AC3E}">
        <p14:creationId xmlns:p14="http://schemas.microsoft.com/office/powerpoint/2010/main" val="396415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gravity vector expressed in the vehicle frame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{f}_</a:t>
            </a:r>
            <a:r>
              <a:rPr lang="en-US" sz="1200" kern="1200" dirty="0" err="1">
                <a:solidFill>
                  <a:schemeClr val="tx1"/>
                </a:solidFill>
                <a:effectLst/>
                <a:latin typeface="Arial" charset="0"/>
                <a:ea typeface="Arial" charset="0"/>
                <a:cs typeface="Arial" charset="0"/>
              </a:rPr>
              <a:t>g^v</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Expressed in the body frame we have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{f}_</a:t>
            </a:r>
            <a:r>
              <a:rPr lang="en-US" sz="1200" kern="1200" dirty="0" err="1">
                <a:solidFill>
                  <a:schemeClr val="tx1"/>
                </a:solidFill>
                <a:effectLst/>
                <a:latin typeface="Arial" charset="0"/>
                <a:ea typeface="Arial" charset="0"/>
                <a:cs typeface="Arial" charset="0"/>
              </a:rPr>
              <a:t>g^b</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{R}_{v}^{b}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\mass g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-\sin\theta \\ \cos\theta\sin\phi \\ \cos\theta\cos\phi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quaternions, we have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{f}_</a:t>
            </a:r>
            <a:r>
              <a:rPr lang="en-US" sz="1200" kern="1200" dirty="0" err="1">
                <a:solidFill>
                  <a:schemeClr val="tx1"/>
                </a:solidFill>
                <a:effectLst/>
                <a:latin typeface="Arial" charset="0"/>
                <a:ea typeface="Arial" charset="0"/>
                <a:cs typeface="Arial" charset="0"/>
              </a:rPr>
              <a:t>g^b</a:t>
            </a:r>
            <a:r>
              <a:rPr lang="en-US" sz="1200" kern="1200" dirty="0">
                <a:solidFill>
                  <a:schemeClr val="tx1"/>
                </a:solidFill>
                <a:effectLst/>
                <a:latin typeface="Arial" charset="0"/>
                <a:ea typeface="Arial" charset="0"/>
                <a:cs typeface="Arial" charset="0"/>
              </a:rPr>
              <a:t> &amp;=</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e_0^2+e_x^2-e_y^2-e_z^2 &amp; 2(e_xe_y-e_0e_z) &amp; 2(e_xe_z+e_0e_y) \\</a:t>
            </a:r>
          </a:p>
          <a:p>
            <a:r>
              <a:rPr lang="en-US" sz="1200" kern="1200" dirty="0">
                <a:solidFill>
                  <a:schemeClr val="tx1"/>
                </a:solidFill>
                <a:effectLst/>
                <a:latin typeface="Arial" charset="0"/>
                <a:ea typeface="Arial" charset="0"/>
                <a:cs typeface="Arial" charset="0"/>
              </a:rPr>
              <a:t>     2(e_xe_y+e_0e_z) &amp;  e_0^2-e_x^2+e_y^2-e_z^2 &amp;  2(e_ye_z-e_0e_x) \\</a:t>
            </a:r>
          </a:p>
          <a:p>
            <a:r>
              <a:rPr lang="en-US" sz="1200" kern="1200" dirty="0">
                <a:solidFill>
                  <a:schemeClr val="tx1"/>
                </a:solidFill>
                <a:effectLst/>
                <a:latin typeface="Arial" charset="0"/>
                <a:ea typeface="Arial" charset="0"/>
                <a:cs typeface="Arial" charset="0"/>
              </a:rPr>
              <a:t>     2(e_xe_z-e_0e_y) &amp; 2(e_ye_z+e_0e_x) &amp; e_0^2-e_x^2-e_y^2+e_z^2</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\mass g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2(e_xe_z-e_ye_0) \\ 2(e_ye_z+e_xe_0) \\ e_z^2+e_0^2-e_x^2-e_y^2</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5</a:t>
            </a:fld>
            <a:endParaRPr lang="en-US"/>
          </a:p>
        </p:txBody>
      </p:sp>
    </p:spTree>
    <p:extLst>
      <p:ext uri="{BB962C8B-B14F-4D97-AF65-F5344CB8AC3E}">
        <p14:creationId xmlns:p14="http://schemas.microsoft.com/office/powerpoint/2010/main" val="1305168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F_{\</a:t>
            </a:r>
            <a:r>
              <a:rPr lang="en-US" sz="1200" kern="1200" dirty="0" err="1">
                <a:solidFill>
                  <a:schemeClr val="tx1"/>
                </a:solidFill>
                <a:latin typeface="Arial" charset="0"/>
                <a:ea typeface="Arial" charset="0"/>
                <a:cs typeface="Arial" charset="0"/>
              </a:rPr>
              <a:t>textrm</a:t>
            </a:r>
            <a:r>
              <a:rPr lang="en-US" sz="1200" kern="1200" dirty="0">
                <a:solidFill>
                  <a:schemeClr val="tx1"/>
                </a:solidFill>
                <a:latin typeface="Arial" charset="0"/>
                <a:ea typeface="Arial" charset="0"/>
                <a:cs typeface="Arial" charset="0"/>
              </a:rPr>
              <a:t>{lift}} &amp;= \frac{1}{2}\rho V_a^2 S C_L \</a:t>
            </a:r>
            <a:r>
              <a:rPr lang="en-US" sz="1200" kern="1200" dirty="0" err="1">
                <a:solidFill>
                  <a:schemeClr val="tx1"/>
                </a:solidFill>
                <a:latin typeface="Arial" charset="0"/>
                <a:ea typeface="Arial" charset="0"/>
                <a:cs typeface="Arial" charset="0"/>
              </a:rPr>
              <a:t>notag</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F_{\</a:t>
            </a:r>
            <a:r>
              <a:rPr lang="en-US" sz="1200" kern="1200" dirty="0" err="1">
                <a:solidFill>
                  <a:schemeClr val="tx1"/>
                </a:solidFill>
                <a:latin typeface="Arial" charset="0"/>
                <a:ea typeface="Arial" charset="0"/>
                <a:cs typeface="Arial" charset="0"/>
              </a:rPr>
              <a:t>textrm</a:t>
            </a:r>
            <a:r>
              <a:rPr lang="en-US" sz="1200" kern="1200" dirty="0">
                <a:solidFill>
                  <a:schemeClr val="tx1"/>
                </a:solidFill>
                <a:latin typeface="Arial" charset="0"/>
                <a:ea typeface="Arial" charset="0"/>
                <a:cs typeface="Arial" charset="0"/>
              </a:rPr>
              <a:t>{drag}} &amp;= \frac{1}{2}\rho V_a^2 S C_D \label{</a:t>
            </a:r>
            <a:r>
              <a:rPr lang="en-US" sz="1200" kern="1200" dirty="0" err="1">
                <a:solidFill>
                  <a:schemeClr val="tx1"/>
                </a:solidFill>
                <a:latin typeface="Arial" charset="0"/>
                <a:ea typeface="Arial" charset="0"/>
                <a:cs typeface="Arial" charset="0"/>
              </a:rPr>
              <a:t>eq:forces-lift-drag-general</a:t>
            </a:r>
            <a:r>
              <a:rPr lang="en-US"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  m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c </a:t>
            </a:r>
            <a:r>
              <a:rPr lang="cs-CZ" sz="1200" kern="1200" dirty="0" err="1">
                <a:solidFill>
                  <a:schemeClr val="tx1"/>
                </a:solidFill>
                <a:latin typeface="Arial" charset="0"/>
                <a:ea typeface="Arial" charset="0"/>
                <a:cs typeface="Arial" charset="0"/>
              </a:rPr>
              <a:t>C_m</a:t>
            </a:r>
            <a:endParaRPr lang="cs-CZ" sz="1200" kern="1200" dirty="0">
              <a:solidFill>
                <a:schemeClr val="tx1"/>
              </a:solidFill>
              <a:latin typeface="Arial" charset="0"/>
              <a:ea typeface="Arial" charset="0"/>
              <a:cs typeface="Arial" charset="0"/>
            </a:endParaRPr>
          </a:p>
          <a:p>
            <a:endParaRPr lang="en-US" dirty="0"/>
          </a:p>
          <a:p>
            <a:r>
              <a:rPr lang="en-US" dirty="0"/>
              <a:t>----</a:t>
            </a:r>
          </a:p>
          <a:p>
            <a:r>
              <a:rPr lang="is-IS" sz="1200" kern="1200" dirty="0">
                <a:solidFill>
                  <a:schemeClr val="tx1"/>
                </a:solidFill>
                <a:effectLst/>
                <a:latin typeface="Arial" charset="0"/>
                <a:ea typeface="Arial" charset="0"/>
                <a:cs typeface="Arial" charset="0"/>
              </a:rPr>
              <a:t>\begin{pmatrix} f_x \\ f_z \end{pmatrix}</a:t>
            </a:r>
          </a:p>
          <a:p>
            <a:r>
              <a:rPr lang="is-IS" sz="1200" kern="1200" dirty="0">
                <a:solidFill>
                  <a:schemeClr val="tx1"/>
                </a:solidFill>
                <a:effectLst/>
                <a:latin typeface="Arial" charset="0"/>
                <a:ea typeface="Arial" charset="0"/>
                <a:cs typeface="Arial" charset="0"/>
              </a:rPr>
              <a:t>    &amp;= \begin{pmatrix}</a:t>
            </a:r>
          </a:p>
          <a:p>
            <a:r>
              <a:rPr lang="is-IS" sz="1200" kern="1200" dirty="0">
                <a:solidFill>
                  <a:schemeClr val="tx1"/>
                </a:solidFill>
                <a:effectLst/>
                <a:latin typeface="Arial" charset="0"/>
                <a:ea typeface="Arial" charset="0"/>
                <a:cs typeface="Arial" charset="0"/>
              </a:rPr>
              <a:t>        \cos\alpha  &amp; -\sin\alpha \\</a:t>
            </a:r>
          </a:p>
          <a:p>
            <a:r>
              <a:rPr lang="is-IS" sz="1200" kern="1200" dirty="0">
                <a:solidFill>
                  <a:schemeClr val="tx1"/>
                </a:solidFill>
                <a:effectLst/>
                <a:latin typeface="Arial" charset="0"/>
                <a:ea typeface="Arial" charset="0"/>
                <a:cs typeface="Arial" charset="0"/>
              </a:rPr>
              <a:t>        \sin\alpha &amp; \cos\alpha</a:t>
            </a:r>
          </a:p>
          <a:p>
            <a:r>
              <a:rPr lang="is-IS" sz="1200" kern="1200" dirty="0">
                <a:solidFill>
                  <a:schemeClr val="tx1"/>
                </a:solidFill>
                <a:effectLst/>
                <a:latin typeface="Arial" charset="0"/>
                <a:ea typeface="Arial" charset="0"/>
                <a:cs typeface="Arial" charset="0"/>
              </a:rPr>
              <a:t>        \end{pmatrix}</a:t>
            </a:r>
          </a:p>
          <a:p>
            <a:r>
              <a:rPr lang="is-IS" sz="1200" kern="1200" dirty="0">
                <a:solidFill>
                  <a:schemeClr val="tx1"/>
                </a:solidFill>
                <a:effectLst/>
                <a:latin typeface="Arial" charset="0"/>
                <a:ea typeface="Arial" charset="0"/>
                <a:cs typeface="Arial" charset="0"/>
              </a:rPr>
              <a:t>        \begin{pmatrix}</a:t>
            </a:r>
          </a:p>
          <a:p>
            <a:r>
              <a:rPr lang="is-IS" sz="1200" kern="1200" dirty="0">
                <a:solidFill>
                  <a:schemeClr val="tx1"/>
                </a:solidFill>
                <a:effectLst/>
                <a:latin typeface="Arial" charset="0"/>
                <a:ea typeface="Arial" charset="0"/>
                <a:cs typeface="Arial" charset="0"/>
              </a:rPr>
              <a:t>        -F_{\textrm{drag}} \\ -F_{\textrm{lift}}</a:t>
            </a:r>
          </a:p>
          <a:p>
            <a:r>
              <a:rPr lang="is-IS" sz="1200" kern="1200" dirty="0">
                <a:solidFill>
                  <a:schemeClr val="tx1"/>
                </a:solidFill>
                <a:effectLst/>
                <a:latin typeface="Arial" charset="0"/>
                <a:ea typeface="Arial" charset="0"/>
                <a:cs typeface="Arial" charset="0"/>
              </a:rPr>
              <a:t>        \end{pmatrix}</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7</a:t>
            </a:fld>
            <a:endParaRPr lang="en-US"/>
          </a:p>
        </p:txBody>
      </p:sp>
    </p:spTree>
    <p:extLst>
      <p:ext uri="{BB962C8B-B14F-4D97-AF65-F5344CB8AC3E}">
        <p14:creationId xmlns:p14="http://schemas.microsoft.com/office/powerpoint/2010/main" val="84027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delta_a</a:t>
            </a:r>
            <a:r>
              <a:rPr lang="en-US" sz="1200" kern="1200" dirty="0">
                <a:solidFill>
                  <a:schemeClr val="tx1"/>
                </a:solidFill>
                <a:latin typeface="Arial" charset="0"/>
                <a:ea typeface="Arial" charset="0"/>
                <a:cs typeface="Arial" charset="0"/>
              </a:rPr>
              <a:t> = \frac{1}{2}\left(\delta_{a{\text{-left}}} -</a:t>
            </a:r>
          </a:p>
          <a:p>
            <a:r>
              <a:rPr lang="en-US" sz="1200" kern="1200" dirty="0">
                <a:solidFill>
                  <a:schemeClr val="tx1"/>
                </a:solidFill>
                <a:latin typeface="Arial" charset="0"/>
                <a:ea typeface="Arial" charset="0"/>
                <a:cs typeface="Arial" charset="0"/>
              </a:rPr>
              <a:t>\delta_{a{\text{-right}}}\right)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results in positive roll rate $p$</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results in negative pitch rate $q$</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results in negative yaw rate $r$ </a:t>
            </a:r>
          </a:p>
          <a:p>
            <a:endParaRPr lang="en-US" sz="1200" kern="1200" dirty="0">
              <a:solidFill>
                <a:schemeClr val="tx1"/>
              </a:solidFill>
              <a:latin typeface="Arial" charset="0"/>
              <a:ea typeface="Arial" charset="0"/>
              <a:cs typeface="Arial" charset="0"/>
            </a:endParaRP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8</a:t>
            </a:fld>
            <a:endParaRPr lang="en-US"/>
          </a:p>
        </p:txBody>
      </p:sp>
    </p:spTree>
    <p:extLst>
      <p:ext uri="{BB962C8B-B14F-4D97-AF65-F5344CB8AC3E}">
        <p14:creationId xmlns:p14="http://schemas.microsoft.com/office/powerpoint/2010/main" val="2825573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\frac{1}{2}\begin{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1 &amp; 1 \\ 1 &amp; -1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}\delta_{</a:t>
            </a:r>
            <a:r>
              <a:rPr lang="en-US" sz="1200" kern="1200" dirty="0" err="1">
                <a:solidFill>
                  <a:schemeClr val="tx1"/>
                </a:solidFill>
                <a:effectLst/>
                <a:latin typeface="Arial" charset="0"/>
                <a:ea typeface="Arial" charset="0"/>
                <a:cs typeface="Arial" charset="0"/>
              </a:rPr>
              <a:t>rr</a:t>
            </a:r>
            <a:r>
              <a:rPr lang="en-US" sz="1200" kern="1200" dirty="0">
                <a:solidFill>
                  <a:schemeClr val="tx1"/>
                </a:solidFill>
                <a:effectLst/>
                <a:latin typeface="Arial" charset="0"/>
                <a:ea typeface="Arial" charset="0"/>
                <a:cs typeface="Arial" charset="0"/>
              </a:rPr>
              <a:t>} \\ \delta_{</a:t>
            </a:r>
            <a:r>
              <a:rPr lang="en-US" sz="1200" kern="1200" dirty="0" err="1">
                <a:solidFill>
                  <a:schemeClr val="tx1"/>
                </a:solidFill>
                <a:effectLst/>
                <a:latin typeface="Arial" charset="0"/>
                <a:ea typeface="Arial" charset="0"/>
                <a:cs typeface="Arial" charset="0"/>
              </a:rPr>
              <a:t>rl</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5"/>
          </p:nvPr>
        </p:nvSpPr>
        <p:spPr/>
        <p:txBody>
          <a:bodyPr/>
          <a:lstStyle/>
          <a:p>
            <a:fld id="{35B0F291-3963-5B48-9BE7-A12AA1C3F68B}" type="slidenum">
              <a:rPr lang="en-US" smtClean="0"/>
              <a:pPr/>
              <a:t>9</a:t>
            </a:fld>
            <a:endParaRPr lang="en-US"/>
          </a:p>
        </p:txBody>
      </p:sp>
    </p:spTree>
    <p:extLst>
      <p:ext uri="{BB962C8B-B14F-4D97-AF65-F5344CB8AC3E}">
        <p14:creationId xmlns:p14="http://schemas.microsoft.com/office/powerpoint/2010/main" val="3565102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\frac{1}{2}\begin{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1 &amp; 1 \\ -1 &amp; 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}\delta_{er} \\ \delta_{el}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10</a:t>
            </a:fld>
            <a:endParaRPr lang="en-US"/>
          </a:p>
        </p:txBody>
      </p:sp>
    </p:spTree>
    <p:extLst>
      <p:ext uri="{BB962C8B-B14F-4D97-AF65-F5344CB8AC3E}">
        <p14:creationId xmlns:p14="http://schemas.microsoft.com/office/powerpoint/2010/main" val="300388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B2B20D88-FEF1-6B43-AF89-49AE4ABEE83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1517BB5C-FB56-3D4F-8CE1-463AA8520D2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58FCC3C3-0D78-7D4B-BABD-5DF7B06A90D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7"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8"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D6CF0AB9-F4D9-EE47-862E-DADC69E31A37}"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5"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4B0A8B48-F368-B248-8F46-525730319A3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670A5A1A-8F8A-6646-B919-16AA6DC5A9B1}"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8A280A8D-63E2-7042-B183-10FE7B51D2EE}"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E39C97A8-30AB-5D4F-9270-E217BF230ED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9"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3CB283AF-3B47-3A41-B4EE-FE413E1CC44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96241"/>
            <a:ext cx="10972800" cy="723302"/>
          </a:xfrm>
        </p:spPr>
        <p:txBody>
          <a:bodyPr/>
          <a:lstStyle>
            <a:lvl1pPr>
              <a:defRPr sz="3200"/>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5D580F42-6442-6145-808B-41B646394FB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691BBB9D-5024-AE4F-952C-6FC0AC5D12E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F818E48A-C055-E643-BA9B-03B1969647A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560784"/>
            <a:ext cx="10972800" cy="49595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txBox="1">
            <a:spLocks noChangeArrowheads="1"/>
          </p:cNvSpPr>
          <p:nvPr userDrawn="1"/>
        </p:nvSpPr>
        <p:spPr bwMode="auto">
          <a:xfrm>
            <a:off x="718901" y="6583362"/>
            <a:ext cx="10754199" cy="251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marL="0" indent="0" algn="l">
              <a:tabLst>
                <a:tab pos="6278563" algn="l"/>
                <a:tab pos="6451600" algn="l"/>
              </a:tabLst>
              <a:defRPr/>
            </a:pPr>
            <a:r>
              <a:rPr lang="en-US" sz="1200" dirty="0"/>
              <a:t>Beard &amp; McLain,</a:t>
            </a:r>
            <a:r>
              <a:rPr lang="en-US" sz="1200" baseline="0" dirty="0"/>
              <a:t> “</a:t>
            </a:r>
            <a:r>
              <a:rPr lang="en-US" sz="1200" dirty="0"/>
              <a:t>Small Unmanned Aircraft,”  </a:t>
            </a:r>
            <a:r>
              <a:rPr lang="en-US" sz="1200" i="1" dirty="0"/>
              <a:t>Princeton University Press,</a:t>
            </a:r>
            <a:r>
              <a:rPr lang="en-US" sz="1200" baseline="0" dirty="0"/>
              <a:t> 2012	 			  	Chapter 4:  Slide </a:t>
            </a:r>
            <a:fld id="{84CC4BE0-69A4-1A49-A7C1-B543DABBF88A}" type="slidenum">
              <a:rPr lang="en-US" sz="1200" smtClean="0"/>
              <a:pPr marL="0" indent="0" algn="l">
                <a:tabLst>
                  <a:tab pos="6278563" algn="l"/>
                  <a:tab pos="6451600" algn="l"/>
                </a:tabLst>
                <a:defRPr/>
              </a:pPr>
              <a:t>‹#›</a:t>
            </a:fld>
            <a:endParaRPr lang="en-US" sz="12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16.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51.emf"/><Relationship Id="rId4" Type="http://schemas.openxmlformats.org/officeDocument/2006/relationships/image" Target="../media/image50.emf"/></Relationships>
</file>

<file path=ppt/slides/_rels/slide1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1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54.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image" Target="../media/image65.png"/><Relationship Id="rId3" Type="http://schemas.openxmlformats.org/officeDocument/2006/relationships/image" Target="../media/image55.emf"/><Relationship Id="rId7" Type="http://schemas.openxmlformats.org/officeDocument/2006/relationships/image" Target="../media/image59.emf"/><Relationship Id="rId12" Type="http://schemas.openxmlformats.org/officeDocument/2006/relationships/image" Target="../media/image64.em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8.emf"/><Relationship Id="rId11" Type="http://schemas.openxmlformats.org/officeDocument/2006/relationships/image" Target="../media/image63.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s>
</file>

<file path=ppt/slides/_rels/slide2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67.emf"/><Relationship Id="rId7"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9.emf"/><Relationship Id="rId5" Type="http://schemas.openxmlformats.org/officeDocument/2006/relationships/image" Target="../media/image8.emf"/><Relationship Id="rId10" Type="http://schemas.openxmlformats.org/officeDocument/2006/relationships/image" Target="../media/image15.emf"/><Relationship Id="rId4" Type="http://schemas.openxmlformats.org/officeDocument/2006/relationships/image" Target="../media/image49.emf"/><Relationship Id="rId9" Type="http://schemas.openxmlformats.org/officeDocument/2006/relationships/image" Target="../media/image14.emf"/></Relationships>
</file>

<file path=ppt/slides/_rels/slide2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71.emf"/><Relationship Id="rId4" Type="http://schemas.openxmlformats.org/officeDocument/2006/relationships/image" Target="../media/image70.emf"/></Relationships>
</file>

<file path=ppt/slides/_rels/slide2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81.emf"/><Relationship Id="rId3" Type="http://schemas.openxmlformats.org/officeDocument/2006/relationships/image" Target="../media/image13.emf"/><Relationship Id="rId7" Type="http://schemas.openxmlformats.org/officeDocument/2006/relationships/image" Target="../media/image75.png"/><Relationship Id="rId12" Type="http://schemas.openxmlformats.org/officeDocument/2006/relationships/image" Target="../media/image80.emf"/><Relationship Id="rId17" Type="http://schemas.openxmlformats.org/officeDocument/2006/relationships/image" Target="../media/image85.emf"/><Relationship Id="rId2" Type="http://schemas.openxmlformats.org/officeDocument/2006/relationships/notesSlide" Target="../notesSlides/notesSlide23.xml"/><Relationship Id="rId16" Type="http://schemas.openxmlformats.org/officeDocument/2006/relationships/image" Target="../media/image84.emf"/><Relationship Id="rId1" Type="http://schemas.openxmlformats.org/officeDocument/2006/relationships/slideLayout" Target="../slideLayouts/slideLayout6.xml"/><Relationship Id="rId6" Type="http://schemas.openxmlformats.org/officeDocument/2006/relationships/image" Target="../media/image74.emf"/><Relationship Id="rId11" Type="http://schemas.openxmlformats.org/officeDocument/2006/relationships/image" Target="../media/image79.emf"/><Relationship Id="rId5" Type="http://schemas.openxmlformats.org/officeDocument/2006/relationships/image" Target="../media/image73.emf"/><Relationship Id="rId15" Type="http://schemas.openxmlformats.org/officeDocument/2006/relationships/image" Target="../media/image83.emf"/><Relationship Id="rId10" Type="http://schemas.openxmlformats.org/officeDocument/2006/relationships/image" Target="../media/image78.emf"/><Relationship Id="rId4" Type="http://schemas.openxmlformats.org/officeDocument/2006/relationships/image" Target="../media/image14.emf"/><Relationship Id="rId9" Type="http://schemas.openxmlformats.org/officeDocument/2006/relationships/image" Target="../media/image77.emf"/><Relationship Id="rId14" Type="http://schemas.openxmlformats.org/officeDocument/2006/relationships/image" Target="../media/image82.emf"/></Relationships>
</file>

<file path=ppt/slides/_rels/slide27.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2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emf"/></Relationships>
</file>

<file path=ppt/slides/_rels/slide3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4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slideLayout" Target="../slideLayouts/slideLayout6.xml"/><Relationship Id="rId4" Type="http://schemas.openxmlformats.org/officeDocument/2006/relationships/image" Target="../media/image126.emf"/></Relationships>
</file>

<file path=ppt/slides/_rels/slide4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8.emf"/><Relationship Id="rId7" Type="http://schemas.openxmlformats.org/officeDocument/2006/relationships/image" Target="../media/image14.emf"/><Relationship Id="rId12" Type="http://schemas.openxmlformats.org/officeDocument/2006/relationships/image" Target="../media/image130.emf"/><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3.emf"/><Relationship Id="rId11" Type="http://schemas.openxmlformats.org/officeDocument/2006/relationships/image" Target="../media/image129.emf"/><Relationship Id="rId5" Type="http://schemas.openxmlformats.org/officeDocument/2006/relationships/image" Target="../media/image11.emf"/><Relationship Id="rId10" Type="http://schemas.openxmlformats.org/officeDocument/2006/relationships/image" Target="../media/image128.emf"/><Relationship Id="rId4" Type="http://schemas.openxmlformats.org/officeDocument/2006/relationships/image" Target="../media/image9.emf"/><Relationship Id="rId9" Type="http://schemas.openxmlformats.org/officeDocument/2006/relationships/image" Target="../media/image127.emf"/></Relationships>
</file>

<file path=ppt/slides/_rels/slide44.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3" Type="http://schemas.openxmlformats.org/officeDocument/2006/relationships/image" Target="../media/image8.emf"/><Relationship Id="rId7" Type="http://schemas.openxmlformats.org/officeDocument/2006/relationships/image" Target="../media/image12.emf"/><Relationship Id="rId12"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emf"/><Relationship Id="rId11" Type="http://schemas.openxmlformats.org/officeDocument/2006/relationships/image" Target="../media/image16.emf"/><Relationship Id="rId5" Type="http://schemas.openxmlformats.org/officeDocument/2006/relationships/image" Target="../media/image10.emf"/><Relationship Id="rId10" Type="http://schemas.openxmlformats.org/officeDocument/2006/relationships/image" Target="../media/image15.emf"/><Relationship Id="rId4" Type="http://schemas.openxmlformats.org/officeDocument/2006/relationships/image" Target="../media/image9.emf"/><Relationship Id="rId9" Type="http://schemas.openxmlformats.org/officeDocument/2006/relationships/image" Target="../media/image14.emf"/></Relationships>
</file>

<file path=ppt/slides/_rels/slide8.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emf"/></Relationships>
</file>

<file path=ppt/slides/_rels/slide9.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6.png"/><Relationship Id="rId7"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ctrTitle"/>
          </p:nvPr>
        </p:nvSpPr>
        <p:spPr/>
        <p:txBody>
          <a:bodyPr/>
          <a:lstStyle/>
          <a:p>
            <a:pPr eaLnBrk="1" hangingPunct="1"/>
            <a:r>
              <a:rPr lang="en-US"/>
              <a:t>Chapter 4</a:t>
            </a:r>
          </a:p>
        </p:txBody>
      </p:sp>
      <p:sp>
        <p:nvSpPr>
          <p:cNvPr id="16387" name="Rectangle 3"/>
          <p:cNvSpPr>
            <a:spLocks noGrp="1" noChangeArrowheads="1"/>
          </p:cNvSpPr>
          <p:nvPr>
            <p:ph type="subTitle" idx="1"/>
          </p:nvPr>
        </p:nvSpPr>
        <p:spPr/>
        <p:txBody>
          <a:bodyPr/>
          <a:lstStyle/>
          <a:p>
            <a:pPr eaLnBrk="1" hangingPunct="1"/>
            <a:r>
              <a:rPr lang="en-US"/>
              <a:t>Forces and Moments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84059" y="777903"/>
            <a:ext cx="6712852" cy="5797995"/>
            <a:chOff x="1586441" y="219157"/>
            <a:chExt cx="6531328" cy="5921467"/>
          </a:xfrm>
        </p:grpSpPr>
        <p:pic>
          <p:nvPicPr>
            <p:cNvPr id="13" name="Picture 12" descr="Wing-Render2-Gray2.png"/>
            <p:cNvPicPr>
              <a:picLocks noChangeAspect="1"/>
            </p:cNvPicPr>
            <p:nvPr/>
          </p:nvPicPr>
          <p:blipFill>
            <a:blip r:embed="rId3"/>
            <a:srcRect l="7100" t="1721" r="15577" b="2238"/>
            <a:stretch>
              <a:fillRect/>
            </a:stretch>
          </p:blipFill>
          <p:spPr>
            <a:xfrm>
              <a:off x="2700862" y="406401"/>
              <a:ext cx="5416907" cy="5046134"/>
            </a:xfrm>
            <a:prstGeom prst="rect">
              <a:avLst/>
            </a:prstGeom>
          </p:spPr>
        </p:pic>
        <p:cxnSp>
          <p:nvCxnSpPr>
            <p:cNvPr id="15" name="Straight Connector 14"/>
            <p:cNvCxnSpPr/>
            <p:nvPr/>
          </p:nvCxnSpPr>
          <p:spPr>
            <a:xfrm flipV="1">
              <a:off x="6194425" y="5434823"/>
              <a:ext cx="599552" cy="392359"/>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051983" y="5310939"/>
              <a:ext cx="688052" cy="14476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Arc 16"/>
            <p:cNvSpPr/>
            <p:nvPr/>
          </p:nvSpPr>
          <p:spPr>
            <a:xfrm rot="20885038">
              <a:off x="6091670" y="4339020"/>
              <a:ext cx="1982789" cy="1801604"/>
            </a:xfrm>
            <a:prstGeom prst="arc">
              <a:avLst>
                <a:gd name="adj1" fmla="val 9481905"/>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21" name="Picture 20" descr="latex-image-1.pdf"/>
            <p:cNvPicPr>
              <a:picLocks noChangeAspect="1"/>
            </p:cNvPicPr>
            <p:nvPr/>
          </p:nvPicPr>
          <p:blipFill>
            <a:blip r:embed="rId4"/>
            <a:stretch>
              <a:fillRect/>
            </a:stretch>
          </p:blipFill>
          <p:spPr>
            <a:xfrm>
              <a:off x="1586441" y="1431922"/>
              <a:ext cx="457200" cy="228600"/>
            </a:xfrm>
            <a:prstGeom prst="rect">
              <a:avLst/>
            </a:prstGeom>
          </p:spPr>
        </p:pic>
        <p:cxnSp>
          <p:nvCxnSpPr>
            <p:cNvPr id="14" name="Straight Connector 13"/>
            <p:cNvCxnSpPr/>
            <p:nvPr/>
          </p:nvCxnSpPr>
          <p:spPr>
            <a:xfrm flipV="1">
              <a:off x="2206622" y="1314960"/>
              <a:ext cx="599552" cy="392359"/>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2064180" y="1168399"/>
              <a:ext cx="795833" cy="167445"/>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9" name="Arc 18"/>
            <p:cNvSpPr/>
            <p:nvPr/>
          </p:nvSpPr>
          <p:spPr>
            <a:xfrm rot="20885038">
              <a:off x="2103867" y="219157"/>
              <a:ext cx="1982789" cy="1801604"/>
            </a:xfrm>
            <a:prstGeom prst="arc">
              <a:avLst>
                <a:gd name="adj1" fmla="val 9481905"/>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23" name="Picture 22" descr="latex-image-1.pdf"/>
            <p:cNvPicPr>
              <a:picLocks noChangeAspect="1"/>
            </p:cNvPicPr>
            <p:nvPr/>
          </p:nvPicPr>
          <p:blipFill>
            <a:blip r:embed="rId5"/>
            <a:stretch>
              <a:fillRect/>
            </a:stretch>
          </p:blipFill>
          <p:spPr>
            <a:xfrm>
              <a:off x="5596995" y="5557837"/>
              <a:ext cx="508000" cy="228600"/>
            </a:xfrm>
            <a:prstGeom prst="rect">
              <a:avLst/>
            </a:prstGeom>
          </p:spPr>
        </p:pic>
      </p:grpSp>
      <p:sp>
        <p:nvSpPr>
          <p:cNvPr id="2" name="Title 1"/>
          <p:cNvSpPr>
            <a:spLocks noGrp="1"/>
          </p:cNvSpPr>
          <p:nvPr>
            <p:ph type="title"/>
          </p:nvPr>
        </p:nvSpPr>
        <p:spPr/>
        <p:txBody>
          <a:bodyPr/>
          <a:lstStyle/>
          <a:p>
            <a:r>
              <a:rPr lang="en-US" dirty="0"/>
              <a:t>Control Surfaces – Flying Wing</a:t>
            </a:r>
          </a:p>
        </p:txBody>
      </p:sp>
      <p:sp>
        <p:nvSpPr>
          <p:cNvPr id="20" name="TextBox 19">
            <a:extLst>
              <a:ext uri="{FF2B5EF4-FFF2-40B4-BE49-F238E27FC236}">
                <a16:creationId xmlns:a16="http://schemas.microsoft.com/office/drawing/2014/main" id="{9A788F32-A60C-AC49-AF97-24A5FCA51DC1}"/>
              </a:ext>
            </a:extLst>
          </p:cNvPr>
          <p:cNvSpPr txBox="1"/>
          <p:nvPr/>
        </p:nvSpPr>
        <p:spPr>
          <a:xfrm>
            <a:off x="9028555" y="4158811"/>
            <a:ext cx="1454244" cy="461665"/>
          </a:xfrm>
          <a:prstGeom prst="rect">
            <a:avLst/>
          </a:prstGeom>
          <a:noFill/>
        </p:spPr>
        <p:txBody>
          <a:bodyPr wrap="none" rtlCol="0">
            <a:spAutoFit/>
          </a:bodyPr>
          <a:lstStyle/>
          <a:p>
            <a:pPr marL="171450" indent="-171450">
              <a:buFont typeface="Arial" panose="020B0604020202020204" pitchFamily="34" charset="0"/>
              <a:buChar char="•"/>
            </a:pPr>
            <a:r>
              <a:rPr lang="en-US" sz="2400" dirty="0" err="1"/>
              <a:t>Elevons</a:t>
            </a:r>
            <a:endParaRPr lang="en-US" sz="2400" dirty="0"/>
          </a:p>
        </p:txBody>
      </p:sp>
      <p:pic>
        <p:nvPicPr>
          <p:cNvPr id="4" name="Picture 3">
            <a:extLst>
              <a:ext uri="{FF2B5EF4-FFF2-40B4-BE49-F238E27FC236}">
                <a16:creationId xmlns:a16="http://schemas.microsoft.com/office/drawing/2014/main" id="{0E084B5D-490F-3D4F-A3BB-C57C1D8F0B35}"/>
              </a:ext>
            </a:extLst>
          </p:cNvPr>
          <p:cNvPicPr>
            <a:picLocks noChangeAspect="1"/>
          </p:cNvPicPr>
          <p:nvPr/>
        </p:nvPicPr>
        <p:blipFill>
          <a:blip r:embed="rId6"/>
          <a:stretch>
            <a:fillRect/>
          </a:stretch>
        </p:blipFill>
        <p:spPr>
          <a:xfrm>
            <a:off x="7127131" y="1249006"/>
            <a:ext cx="4779965" cy="8132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Aircraft Dynamics</a:t>
            </a:r>
          </a:p>
        </p:txBody>
      </p:sp>
      <p:sp>
        <p:nvSpPr>
          <p:cNvPr id="3" name="TextBox 2"/>
          <p:cNvSpPr txBox="1"/>
          <p:nvPr/>
        </p:nvSpPr>
        <p:spPr>
          <a:xfrm>
            <a:off x="740923" y="1316710"/>
            <a:ext cx="10710153" cy="3810274"/>
          </a:xfrm>
          <a:prstGeom prst="rect">
            <a:avLst/>
          </a:prstGeom>
          <a:noFill/>
        </p:spPr>
        <p:txBody>
          <a:bodyPr wrap="square" rtlCol="0">
            <a:spAutoFit/>
          </a:bodyPr>
          <a:lstStyle/>
          <a:p>
            <a:pPr marL="285750" indent="-285750">
              <a:lnSpc>
                <a:spcPct val="120000"/>
              </a:lnSpc>
              <a:spcBef>
                <a:spcPts val="1800"/>
              </a:spcBef>
              <a:buFont typeface="Arial"/>
              <a:buChar char="•"/>
            </a:pPr>
            <a:r>
              <a:rPr lang="en-US" sz="2800" dirty="0"/>
              <a:t>Aircraft dynamics and aerodynamics are commonly separated into two groups:</a:t>
            </a:r>
          </a:p>
          <a:p>
            <a:pPr marL="742950" lvl="1" indent="-285750">
              <a:lnSpc>
                <a:spcPct val="120000"/>
              </a:lnSpc>
              <a:spcBef>
                <a:spcPts val="1800"/>
              </a:spcBef>
              <a:buFont typeface="Arial"/>
              <a:buChar char="•"/>
            </a:pPr>
            <a:r>
              <a:rPr lang="en-US" sz="2400" dirty="0"/>
              <a:t>Longitudinal</a:t>
            </a:r>
          </a:p>
          <a:p>
            <a:pPr marL="1200150" lvl="2" indent="-285750">
              <a:lnSpc>
                <a:spcPct val="120000"/>
              </a:lnSpc>
              <a:spcBef>
                <a:spcPts val="1800"/>
              </a:spcBef>
              <a:buFont typeface="Arial"/>
              <a:buChar char="•"/>
            </a:pPr>
            <a:r>
              <a:rPr lang="en-US" sz="2400" dirty="0"/>
              <a:t>Up-down, pitch plane, pitching motions</a:t>
            </a:r>
          </a:p>
          <a:p>
            <a:pPr marL="742950" lvl="1" indent="-285750">
              <a:lnSpc>
                <a:spcPct val="120000"/>
              </a:lnSpc>
              <a:spcBef>
                <a:spcPts val="1800"/>
              </a:spcBef>
              <a:buFont typeface="Arial"/>
              <a:buChar char="•"/>
            </a:pPr>
            <a:r>
              <a:rPr lang="en-US" sz="2400" dirty="0"/>
              <a:t>Lateral-directional</a:t>
            </a:r>
          </a:p>
          <a:p>
            <a:pPr marL="1200150" lvl="2" indent="-285750">
              <a:lnSpc>
                <a:spcPct val="120000"/>
              </a:lnSpc>
              <a:spcBef>
                <a:spcPts val="1800"/>
              </a:spcBef>
              <a:buFont typeface="Arial"/>
              <a:buChar char="•"/>
            </a:pPr>
            <a:r>
              <a:rPr lang="en-US" sz="2400" dirty="0"/>
              <a:t>Side-to-side, turning motions (roll and yaw)</a:t>
            </a:r>
          </a:p>
        </p:txBody>
      </p:sp>
    </p:spTree>
    <p:extLst>
      <p:ext uri="{BB962C8B-B14F-4D97-AF65-F5344CB8AC3E}">
        <p14:creationId xmlns:p14="http://schemas.microsoft.com/office/powerpoint/2010/main" val="1205109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Aerodynamics</a:t>
            </a:r>
          </a:p>
        </p:txBody>
      </p:sp>
      <p:pic>
        <p:nvPicPr>
          <p:cNvPr id="3" name="Picture 2">
            <a:extLst>
              <a:ext uri="{FF2B5EF4-FFF2-40B4-BE49-F238E27FC236}">
                <a16:creationId xmlns:a16="http://schemas.microsoft.com/office/drawing/2014/main" id="{961A5145-BE58-2852-B71A-B8F1D601092D}"/>
              </a:ext>
            </a:extLst>
          </p:cNvPr>
          <p:cNvPicPr>
            <a:picLocks noChangeAspect="1"/>
          </p:cNvPicPr>
          <p:nvPr/>
        </p:nvPicPr>
        <p:blipFill>
          <a:blip r:embed="rId3"/>
          <a:stretch>
            <a:fillRect/>
          </a:stretch>
        </p:blipFill>
        <p:spPr>
          <a:xfrm>
            <a:off x="877473" y="912167"/>
            <a:ext cx="9104482" cy="5426512"/>
          </a:xfrm>
          <a:prstGeom prst="rect">
            <a:avLst/>
          </a:prstGeom>
        </p:spPr>
      </p:pic>
    </p:spTree>
    <p:extLst>
      <p:ext uri="{BB962C8B-B14F-4D97-AF65-F5344CB8AC3E}">
        <p14:creationId xmlns:p14="http://schemas.microsoft.com/office/powerpoint/2010/main" val="197183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Approximation</a:t>
            </a:r>
          </a:p>
        </p:txBody>
      </p:sp>
      <p:sp>
        <p:nvSpPr>
          <p:cNvPr id="8" name="TextBox 7"/>
          <p:cNvSpPr txBox="1"/>
          <p:nvPr/>
        </p:nvSpPr>
        <p:spPr>
          <a:xfrm>
            <a:off x="4800830" y="6084122"/>
            <a:ext cx="2121832" cy="369332"/>
          </a:xfrm>
          <a:prstGeom prst="rect">
            <a:avLst/>
          </a:prstGeom>
          <a:noFill/>
        </p:spPr>
        <p:txBody>
          <a:bodyPr wrap="none" rtlCol="0">
            <a:spAutoFit/>
          </a:bodyPr>
          <a:lstStyle/>
          <a:p>
            <a:r>
              <a:rPr lang="en-US" dirty="0">
                <a:solidFill>
                  <a:srgbClr val="0070C0"/>
                </a:solidFill>
              </a:rPr>
              <a:t>stability derivatives</a:t>
            </a:r>
          </a:p>
        </p:txBody>
      </p:sp>
      <p:sp>
        <p:nvSpPr>
          <p:cNvPr id="9" name="TextBox 8"/>
          <p:cNvSpPr txBox="1"/>
          <p:nvPr/>
        </p:nvSpPr>
        <p:spPr>
          <a:xfrm>
            <a:off x="7999499" y="6096319"/>
            <a:ext cx="1929547" cy="369332"/>
          </a:xfrm>
          <a:prstGeom prst="rect">
            <a:avLst/>
          </a:prstGeom>
          <a:noFill/>
        </p:spPr>
        <p:txBody>
          <a:bodyPr wrap="none" rtlCol="0">
            <a:spAutoFit/>
          </a:bodyPr>
          <a:lstStyle/>
          <a:p>
            <a:r>
              <a:rPr lang="en-US" dirty="0">
                <a:solidFill>
                  <a:srgbClr val="0070C0"/>
                </a:solidFill>
              </a:rPr>
              <a:t>control derivative</a:t>
            </a:r>
          </a:p>
        </p:txBody>
      </p:sp>
      <p:cxnSp>
        <p:nvCxnSpPr>
          <p:cNvPr id="11" name="Straight Arrow Connector 10"/>
          <p:cNvCxnSpPr/>
          <p:nvPr/>
        </p:nvCxnSpPr>
        <p:spPr>
          <a:xfrm flipH="1" flipV="1">
            <a:off x="5660679" y="5627844"/>
            <a:ext cx="192779" cy="4912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5828535" y="5566441"/>
            <a:ext cx="1219994" cy="55266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8790952" y="5566441"/>
            <a:ext cx="323718" cy="53121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4CEBCF04-E648-0247-8D98-C20B3F8C1A14}"/>
              </a:ext>
            </a:extLst>
          </p:cNvPr>
          <p:cNvPicPr>
            <a:picLocks noChangeAspect="1"/>
          </p:cNvPicPr>
          <p:nvPr/>
        </p:nvPicPr>
        <p:blipFill>
          <a:blip r:embed="rId3"/>
          <a:stretch>
            <a:fillRect/>
          </a:stretch>
        </p:blipFill>
        <p:spPr>
          <a:xfrm>
            <a:off x="816962" y="760349"/>
            <a:ext cx="10072992" cy="4979586"/>
          </a:xfrm>
          <a:prstGeom prst="rect">
            <a:avLst/>
          </a:prstGeom>
        </p:spPr>
      </p:pic>
    </p:spTree>
    <p:extLst>
      <p:ext uri="{BB962C8B-B14F-4D97-AF65-F5344CB8AC3E}">
        <p14:creationId xmlns:p14="http://schemas.microsoft.com/office/powerpoint/2010/main" val="1021586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Aerodynamic Model</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955" y="2109541"/>
            <a:ext cx="7162800" cy="16002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8243" y="1252774"/>
            <a:ext cx="6680200" cy="749300"/>
          </a:xfrm>
          <a:prstGeom prst="rect">
            <a:avLst/>
          </a:prstGeom>
        </p:spPr>
      </p:pic>
      <p:sp>
        <p:nvSpPr>
          <p:cNvPr id="5" name="TextBox 4"/>
          <p:cNvSpPr txBox="1"/>
          <p:nvPr/>
        </p:nvSpPr>
        <p:spPr>
          <a:xfrm>
            <a:off x="1270001" y="4040373"/>
            <a:ext cx="10312399" cy="369332"/>
          </a:xfrm>
          <a:prstGeom prst="rect">
            <a:avLst/>
          </a:prstGeom>
          <a:noFill/>
        </p:spPr>
        <p:txBody>
          <a:bodyPr wrap="square" rtlCol="0">
            <a:spAutoFit/>
          </a:bodyPr>
          <a:lstStyle/>
          <a:p>
            <a:r>
              <a:rPr lang="en-US" dirty="0"/>
              <a:t>Linear aerodynamic model is valid for small angles of attack – flow remains attached over wing</a:t>
            </a:r>
          </a:p>
        </p:txBody>
      </p:sp>
      <p:grpSp>
        <p:nvGrpSpPr>
          <p:cNvPr id="47" name="Group 46"/>
          <p:cNvGrpSpPr/>
          <p:nvPr/>
        </p:nvGrpSpPr>
        <p:grpSpPr>
          <a:xfrm>
            <a:off x="2389227" y="4529163"/>
            <a:ext cx="7155321" cy="1936759"/>
            <a:chOff x="1111831" y="4921241"/>
            <a:chExt cx="7155321" cy="1936759"/>
          </a:xfrm>
        </p:grpSpPr>
        <p:sp>
          <p:nvSpPr>
            <p:cNvPr id="35" name="Freeform 34"/>
            <p:cNvSpPr/>
            <p:nvPr/>
          </p:nvSpPr>
          <p:spPr>
            <a:xfrm>
              <a:off x="1672429" y="5940064"/>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1685129" y="6168664"/>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1685129" y="6384564"/>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029212" y="5533664"/>
              <a:ext cx="3431117" cy="560917"/>
            </a:xfrm>
            <a:custGeom>
              <a:avLst/>
              <a:gdLst>
                <a:gd name="connsiteX0" fmla="*/ 0 w 3431117"/>
                <a:gd name="connsiteY0" fmla="*/ 560917 h 560917"/>
                <a:gd name="connsiteX1" fmla="*/ 698500 w 3431117"/>
                <a:gd name="connsiteY1" fmla="*/ 505883 h 560917"/>
                <a:gd name="connsiteX2" fmla="*/ 1858434 w 3431117"/>
                <a:gd name="connsiteY2" fmla="*/ 412750 h 560917"/>
                <a:gd name="connsiteX3" fmla="*/ 2611967 w 3431117"/>
                <a:gd name="connsiteY3" fmla="*/ 349250 h 560917"/>
                <a:gd name="connsiteX4" fmla="*/ 3107267 w 3431117"/>
                <a:gd name="connsiteY4" fmla="*/ 311150 h 560917"/>
                <a:gd name="connsiteX5" fmla="*/ 3348567 w 3431117"/>
                <a:gd name="connsiteY5" fmla="*/ 294217 h 560917"/>
                <a:gd name="connsiteX6" fmla="*/ 3420534 w 3431117"/>
                <a:gd name="connsiteY6" fmla="*/ 243417 h 560917"/>
                <a:gd name="connsiteX7" fmla="*/ 3412067 w 3431117"/>
                <a:gd name="connsiteY7" fmla="*/ 141817 h 560917"/>
                <a:gd name="connsiteX8" fmla="*/ 3323167 w 3431117"/>
                <a:gd name="connsiteY8" fmla="*/ 57150 h 560917"/>
                <a:gd name="connsiteX9" fmla="*/ 3141134 w 3431117"/>
                <a:gd name="connsiteY9" fmla="*/ 6350 h 560917"/>
                <a:gd name="connsiteX10" fmla="*/ 2832100 w 3431117"/>
                <a:gd name="connsiteY10" fmla="*/ 19050 h 560917"/>
                <a:gd name="connsiteX11" fmla="*/ 2239434 w 3431117"/>
                <a:gd name="connsiteY11" fmla="*/ 112183 h 560917"/>
                <a:gd name="connsiteX12" fmla="*/ 1274234 w 3431117"/>
                <a:gd name="connsiteY12" fmla="*/ 319617 h 560917"/>
                <a:gd name="connsiteX13" fmla="*/ 503767 w 3431117"/>
                <a:gd name="connsiteY13" fmla="*/ 472017 h 560917"/>
                <a:gd name="connsiteX14" fmla="*/ 0 w 3431117"/>
                <a:gd name="connsiteY14" fmla="*/ 560917 h 56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1117" h="560917">
                  <a:moveTo>
                    <a:pt x="0" y="560917"/>
                  </a:moveTo>
                  <a:lnTo>
                    <a:pt x="698500" y="505883"/>
                  </a:lnTo>
                  <a:lnTo>
                    <a:pt x="1858434" y="412750"/>
                  </a:lnTo>
                  <a:lnTo>
                    <a:pt x="2611967" y="349250"/>
                  </a:lnTo>
                  <a:lnTo>
                    <a:pt x="3107267" y="311150"/>
                  </a:lnTo>
                  <a:cubicBezTo>
                    <a:pt x="3230034" y="301978"/>
                    <a:pt x="3296356" y="305506"/>
                    <a:pt x="3348567" y="294217"/>
                  </a:cubicBezTo>
                  <a:cubicBezTo>
                    <a:pt x="3400778" y="282928"/>
                    <a:pt x="3409951" y="268817"/>
                    <a:pt x="3420534" y="243417"/>
                  </a:cubicBezTo>
                  <a:cubicBezTo>
                    <a:pt x="3431117" y="218017"/>
                    <a:pt x="3428295" y="172861"/>
                    <a:pt x="3412067" y="141817"/>
                  </a:cubicBezTo>
                  <a:cubicBezTo>
                    <a:pt x="3395839" y="110773"/>
                    <a:pt x="3368323" y="79728"/>
                    <a:pt x="3323167" y="57150"/>
                  </a:cubicBezTo>
                  <a:cubicBezTo>
                    <a:pt x="3278012" y="34572"/>
                    <a:pt x="3222978" y="12700"/>
                    <a:pt x="3141134" y="6350"/>
                  </a:cubicBezTo>
                  <a:cubicBezTo>
                    <a:pt x="3059290" y="0"/>
                    <a:pt x="2982383" y="1411"/>
                    <a:pt x="2832100" y="19050"/>
                  </a:cubicBezTo>
                  <a:cubicBezTo>
                    <a:pt x="2681817" y="36689"/>
                    <a:pt x="2499078" y="62089"/>
                    <a:pt x="2239434" y="112183"/>
                  </a:cubicBezTo>
                  <a:cubicBezTo>
                    <a:pt x="1979790" y="162277"/>
                    <a:pt x="1274234" y="319617"/>
                    <a:pt x="1274234" y="319617"/>
                  </a:cubicBezTo>
                  <a:cubicBezTo>
                    <a:pt x="984956" y="379589"/>
                    <a:pt x="714023" y="437445"/>
                    <a:pt x="503767" y="472017"/>
                  </a:cubicBezTo>
                  <a:cubicBezTo>
                    <a:pt x="293511" y="506589"/>
                    <a:pt x="153105" y="516819"/>
                    <a:pt x="0" y="560917"/>
                  </a:cubicBezTo>
                  <a:close/>
                </a:path>
              </a:pathLst>
            </a:custGeom>
            <a:solidFill>
              <a:schemeClr val="bg1">
                <a:lumMod val="6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Freeform 38"/>
            <p:cNvSpPr/>
            <p:nvPr/>
          </p:nvSpPr>
          <p:spPr>
            <a:xfrm>
              <a:off x="1702062" y="5326231"/>
              <a:ext cx="6366934" cy="732366"/>
            </a:xfrm>
            <a:custGeom>
              <a:avLst/>
              <a:gdLst>
                <a:gd name="connsiteX0" fmla="*/ 6366934 w 6366934"/>
                <a:gd name="connsiteY0" fmla="*/ 406400 h 732366"/>
                <a:gd name="connsiteX1" fmla="*/ 5892800 w 6366934"/>
                <a:gd name="connsiteY1" fmla="*/ 414866 h 732366"/>
                <a:gd name="connsiteX2" fmla="*/ 5350934 w 6366934"/>
                <a:gd name="connsiteY2" fmla="*/ 397933 h 732366"/>
                <a:gd name="connsiteX3" fmla="*/ 5080000 w 6366934"/>
                <a:gd name="connsiteY3" fmla="*/ 270933 h 732366"/>
                <a:gd name="connsiteX4" fmla="*/ 4859867 w 6366934"/>
                <a:gd name="connsiteY4" fmla="*/ 135466 h 732366"/>
                <a:gd name="connsiteX5" fmla="*/ 4555067 w 6366934"/>
                <a:gd name="connsiteY5" fmla="*/ 16933 h 732366"/>
                <a:gd name="connsiteX6" fmla="*/ 3945467 w 6366934"/>
                <a:gd name="connsiteY6" fmla="*/ 33866 h 732366"/>
                <a:gd name="connsiteX7" fmla="*/ 3293534 w 6366934"/>
                <a:gd name="connsiteY7" fmla="*/ 160866 h 732366"/>
                <a:gd name="connsiteX8" fmla="*/ 2370667 w 6366934"/>
                <a:gd name="connsiteY8" fmla="*/ 389466 h 732366"/>
                <a:gd name="connsiteX9" fmla="*/ 1473200 w 6366934"/>
                <a:gd name="connsiteY9" fmla="*/ 592666 h 732366"/>
                <a:gd name="connsiteX10" fmla="*/ 838200 w 6366934"/>
                <a:gd name="connsiteY10" fmla="*/ 685800 h 732366"/>
                <a:gd name="connsiteX11" fmla="*/ 160867 w 6366934"/>
                <a:gd name="connsiteY11" fmla="*/ 728133 h 732366"/>
                <a:gd name="connsiteX12" fmla="*/ 0 w 6366934"/>
                <a:gd name="connsiteY12" fmla="*/ 711200 h 73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66934" h="732366">
                  <a:moveTo>
                    <a:pt x="6366934" y="406400"/>
                  </a:moveTo>
                  <a:cubicBezTo>
                    <a:pt x="6214533" y="411338"/>
                    <a:pt x="6062133" y="416277"/>
                    <a:pt x="5892800" y="414866"/>
                  </a:cubicBezTo>
                  <a:cubicBezTo>
                    <a:pt x="5723467" y="413455"/>
                    <a:pt x="5486401" y="421922"/>
                    <a:pt x="5350934" y="397933"/>
                  </a:cubicBezTo>
                  <a:cubicBezTo>
                    <a:pt x="5215467" y="373944"/>
                    <a:pt x="5161844" y="314677"/>
                    <a:pt x="5080000" y="270933"/>
                  </a:cubicBezTo>
                  <a:cubicBezTo>
                    <a:pt x="4998156" y="227189"/>
                    <a:pt x="4947356" y="177799"/>
                    <a:pt x="4859867" y="135466"/>
                  </a:cubicBezTo>
                  <a:cubicBezTo>
                    <a:pt x="4772378" y="93133"/>
                    <a:pt x="4707467" y="33866"/>
                    <a:pt x="4555067" y="16933"/>
                  </a:cubicBezTo>
                  <a:cubicBezTo>
                    <a:pt x="4402667" y="0"/>
                    <a:pt x="4155723" y="9877"/>
                    <a:pt x="3945467" y="33866"/>
                  </a:cubicBezTo>
                  <a:cubicBezTo>
                    <a:pt x="3735212" y="57855"/>
                    <a:pt x="3556001" y="101599"/>
                    <a:pt x="3293534" y="160866"/>
                  </a:cubicBezTo>
                  <a:cubicBezTo>
                    <a:pt x="3031067" y="220133"/>
                    <a:pt x="2674056" y="317499"/>
                    <a:pt x="2370667" y="389466"/>
                  </a:cubicBezTo>
                  <a:cubicBezTo>
                    <a:pt x="2067278" y="461433"/>
                    <a:pt x="1728611" y="543277"/>
                    <a:pt x="1473200" y="592666"/>
                  </a:cubicBezTo>
                  <a:cubicBezTo>
                    <a:pt x="1217789" y="642055"/>
                    <a:pt x="1056922" y="663222"/>
                    <a:pt x="838200" y="685800"/>
                  </a:cubicBezTo>
                  <a:cubicBezTo>
                    <a:pt x="619478" y="708378"/>
                    <a:pt x="300567" y="723900"/>
                    <a:pt x="160867" y="728133"/>
                  </a:cubicBezTo>
                  <a:cubicBezTo>
                    <a:pt x="21167" y="732366"/>
                    <a:pt x="0" y="711200"/>
                    <a:pt x="0" y="711200"/>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1744396" y="5132907"/>
              <a:ext cx="627380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1676662" y="4921241"/>
              <a:ext cx="635846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ectangle 41"/>
            <p:cNvSpPr/>
            <p:nvPr/>
          </p:nvSpPr>
          <p:spPr>
            <a:xfrm>
              <a:off x="7649590" y="5131793"/>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111831" y="5389989"/>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452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p:cNvGrpSpPr/>
          <p:nvPr/>
        </p:nvGrpSpPr>
        <p:grpSpPr>
          <a:xfrm>
            <a:off x="2077476" y="1219200"/>
            <a:ext cx="8265403" cy="5066629"/>
            <a:chOff x="153314" y="410882"/>
            <a:chExt cx="7338998" cy="4542617"/>
          </a:xfrm>
        </p:grpSpPr>
        <p:grpSp>
          <p:nvGrpSpPr>
            <p:cNvPr id="114" name="Group 113"/>
            <p:cNvGrpSpPr/>
            <p:nvPr/>
          </p:nvGrpSpPr>
          <p:grpSpPr>
            <a:xfrm>
              <a:off x="174774" y="410882"/>
              <a:ext cx="7155321" cy="1992014"/>
              <a:chOff x="174774" y="259422"/>
              <a:chExt cx="7155321" cy="1992014"/>
            </a:xfrm>
          </p:grpSpPr>
          <p:sp>
            <p:nvSpPr>
              <p:cNvPr id="29" name="Freeform 28"/>
              <p:cNvSpPr/>
              <p:nvPr/>
            </p:nvSpPr>
            <p:spPr>
              <a:xfrm>
                <a:off x="735372" y="1333500"/>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748072" y="1562100"/>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748072" y="1778000"/>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2092155" y="927100"/>
                <a:ext cx="3431117" cy="560917"/>
              </a:xfrm>
              <a:custGeom>
                <a:avLst/>
                <a:gdLst>
                  <a:gd name="connsiteX0" fmla="*/ 0 w 3431117"/>
                  <a:gd name="connsiteY0" fmla="*/ 560917 h 560917"/>
                  <a:gd name="connsiteX1" fmla="*/ 698500 w 3431117"/>
                  <a:gd name="connsiteY1" fmla="*/ 505883 h 560917"/>
                  <a:gd name="connsiteX2" fmla="*/ 1858434 w 3431117"/>
                  <a:gd name="connsiteY2" fmla="*/ 412750 h 560917"/>
                  <a:gd name="connsiteX3" fmla="*/ 2611967 w 3431117"/>
                  <a:gd name="connsiteY3" fmla="*/ 349250 h 560917"/>
                  <a:gd name="connsiteX4" fmla="*/ 3107267 w 3431117"/>
                  <a:gd name="connsiteY4" fmla="*/ 311150 h 560917"/>
                  <a:gd name="connsiteX5" fmla="*/ 3348567 w 3431117"/>
                  <a:gd name="connsiteY5" fmla="*/ 294217 h 560917"/>
                  <a:gd name="connsiteX6" fmla="*/ 3420534 w 3431117"/>
                  <a:gd name="connsiteY6" fmla="*/ 243417 h 560917"/>
                  <a:gd name="connsiteX7" fmla="*/ 3412067 w 3431117"/>
                  <a:gd name="connsiteY7" fmla="*/ 141817 h 560917"/>
                  <a:gd name="connsiteX8" fmla="*/ 3323167 w 3431117"/>
                  <a:gd name="connsiteY8" fmla="*/ 57150 h 560917"/>
                  <a:gd name="connsiteX9" fmla="*/ 3141134 w 3431117"/>
                  <a:gd name="connsiteY9" fmla="*/ 6350 h 560917"/>
                  <a:gd name="connsiteX10" fmla="*/ 2832100 w 3431117"/>
                  <a:gd name="connsiteY10" fmla="*/ 19050 h 560917"/>
                  <a:gd name="connsiteX11" fmla="*/ 2239434 w 3431117"/>
                  <a:gd name="connsiteY11" fmla="*/ 112183 h 560917"/>
                  <a:gd name="connsiteX12" fmla="*/ 1274234 w 3431117"/>
                  <a:gd name="connsiteY12" fmla="*/ 319617 h 560917"/>
                  <a:gd name="connsiteX13" fmla="*/ 503767 w 3431117"/>
                  <a:gd name="connsiteY13" fmla="*/ 472017 h 560917"/>
                  <a:gd name="connsiteX14" fmla="*/ 0 w 3431117"/>
                  <a:gd name="connsiteY14" fmla="*/ 560917 h 56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1117" h="560917">
                    <a:moveTo>
                      <a:pt x="0" y="560917"/>
                    </a:moveTo>
                    <a:lnTo>
                      <a:pt x="698500" y="505883"/>
                    </a:lnTo>
                    <a:lnTo>
                      <a:pt x="1858434" y="412750"/>
                    </a:lnTo>
                    <a:lnTo>
                      <a:pt x="2611967" y="349250"/>
                    </a:lnTo>
                    <a:lnTo>
                      <a:pt x="3107267" y="311150"/>
                    </a:lnTo>
                    <a:cubicBezTo>
                      <a:pt x="3230034" y="301978"/>
                      <a:pt x="3296356" y="305506"/>
                      <a:pt x="3348567" y="294217"/>
                    </a:cubicBezTo>
                    <a:cubicBezTo>
                      <a:pt x="3400778" y="282928"/>
                      <a:pt x="3409951" y="268817"/>
                      <a:pt x="3420534" y="243417"/>
                    </a:cubicBezTo>
                    <a:cubicBezTo>
                      <a:pt x="3431117" y="218017"/>
                      <a:pt x="3428295" y="172861"/>
                      <a:pt x="3412067" y="141817"/>
                    </a:cubicBezTo>
                    <a:cubicBezTo>
                      <a:pt x="3395839" y="110773"/>
                      <a:pt x="3368323" y="79728"/>
                      <a:pt x="3323167" y="57150"/>
                    </a:cubicBezTo>
                    <a:cubicBezTo>
                      <a:pt x="3278012" y="34572"/>
                      <a:pt x="3222978" y="12700"/>
                      <a:pt x="3141134" y="6350"/>
                    </a:cubicBezTo>
                    <a:cubicBezTo>
                      <a:pt x="3059290" y="0"/>
                      <a:pt x="2982383" y="1411"/>
                      <a:pt x="2832100" y="19050"/>
                    </a:cubicBezTo>
                    <a:cubicBezTo>
                      <a:pt x="2681817" y="36689"/>
                      <a:pt x="2499078" y="62089"/>
                      <a:pt x="2239434" y="112183"/>
                    </a:cubicBezTo>
                    <a:cubicBezTo>
                      <a:pt x="1979790" y="162277"/>
                      <a:pt x="1274234" y="319617"/>
                      <a:pt x="1274234" y="319617"/>
                    </a:cubicBezTo>
                    <a:cubicBezTo>
                      <a:pt x="984956" y="379589"/>
                      <a:pt x="714023" y="437445"/>
                      <a:pt x="503767" y="472017"/>
                    </a:cubicBezTo>
                    <a:cubicBezTo>
                      <a:pt x="293511" y="506589"/>
                      <a:pt x="153105" y="516819"/>
                      <a:pt x="0" y="560917"/>
                    </a:cubicBezTo>
                    <a:close/>
                  </a:path>
                </a:pathLst>
              </a:custGeom>
              <a:solidFill>
                <a:schemeClr val="bg1">
                  <a:lumMod val="6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Freeform 53"/>
              <p:cNvSpPr/>
              <p:nvPr/>
            </p:nvSpPr>
            <p:spPr>
              <a:xfrm>
                <a:off x="765005" y="719667"/>
                <a:ext cx="6366934" cy="732366"/>
              </a:xfrm>
              <a:custGeom>
                <a:avLst/>
                <a:gdLst>
                  <a:gd name="connsiteX0" fmla="*/ 6366934 w 6366934"/>
                  <a:gd name="connsiteY0" fmla="*/ 406400 h 732366"/>
                  <a:gd name="connsiteX1" fmla="*/ 5892800 w 6366934"/>
                  <a:gd name="connsiteY1" fmla="*/ 414866 h 732366"/>
                  <a:gd name="connsiteX2" fmla="*/ 5350934 w 6366934"/>
                  <a:gd name="connsiteY2" fmla="*/ 397933 h 732366"/>
                  <a:gd name="connsiteX3" fmla="*/ 5080000 w 6366934"/>
                  <a:gd name="connsiteY3" fmla="*/ 270933 h 732366"/>
                  <a:gd name="connsiteX4" fmla="*/ 4859867 w 6366934"/>
                  <a:gd name="connsiteY4" fmla="*/ 135466 h 732366"/>
                  <a:gd name="connsiteX5" fmla="*/ 4555067 w 6366934"/>
                  <a:gd name="connsiteY5" fmla="*/ 16933 h 732366"/>
                  <a:gd name="connsiteX6" fmla="*/ 3945467 w 6366934"/>
                  <a:gd name="connsiteY6" fmla="*/ 33866 h 732366"/>
                  <a:gd name="connsiteX7" fmla="*/ 3293534 w 6366934"/>
                  <a:gd name="connsiteY7" fmla="*/ 160866 h 732366"/>
                  <a:gd name="connsiteX8" fmla="*/ 2370667 w 6366934"/>
                  <a:gd name="connsiteY8" fmla="*/ 389466 h 732366"/>
                  <a:gd name="connsiteX9" fmla="*/ 1473200 w 6366934"/>
                  <a:gd name="connsiteY9" fmla="*/ 592666 h 732366"/>
                  <a:gd name="connsiteX10" fmla="*/ 838200 w 6366934"/>
                  <a:gd name="connsiteY10" fmla="*/ 685800 h 732366"/>
                  <a:gd name="connsiteX11" fmla="*/ 160867 w 6366934"/>
                  <a:gd name="connsiteY11" fmla="*/ 728133 h 732366"/>
                  <a:gd name="connsiteX12" fmla="*/ 0 w 6366934"/>
                  <a:gd name="connsiteY12" fmla="*/ 711200 h 73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66934" h="732366">
                    <a:moveTo>
                      <a:pt x="6366934" y="406400"/>
                    </a:moveTo>
                    <a:cubicBezTo>
                      <a:pt x="6214533" y="411338"/>
                      <a:pt x="6062133" y="416277"/>
                      <a:pt x="5892800" y="414866"/>
                    </a:cubicBezTo>
                    <a:cubicBezTo>
                      <a:pt x="5723467" y="413455"/>
                      <a:pt x="5486401" y="421922"/>
                      <a:pt x="5350934" y="397933"/>
                    </a:cubicBezTo>
                    <a:cubicBezTo>
                      <a:pt x="5215467" y="373944"/>
                      <a:pt x="5161844" y="314677"/>
                      <a:pt x="5080000" y="270933"/>
                    </a:cubicBezTo>
                    <a:cubicBezTo>
                      <a:pt x="4998156" y="227189"/>
                      <a:pt x="4947356" y="177799"/>
                      <a:pt x="4859867" y="135466"/>
                    </a:cubicBezTo>
                    <a:cubicBezTo>
                      <a:pt x="4772378" y="93133"/>
                      <a:pt x="4707467" y="33866"/>
                      <a:pt x="4555067" y="16933"/>
                    </a:cubicBezTo>
                    <a:cubicBezTo>
                      <a:pt x="4402667" y="0"/>
                      <a:pt x="4155723" y="9877"/>
                      <a:pt x="3945467" y="33866"/>
                    </a:cubicBezTo>
                    <a:cubicBezTo>
                      <a:pt x="3735212" y="57855"/>
                      <a:pt x="3556001" y="101599"/>
                      <a:pt x="3293534" y="160866"/>
                    </a:cubicBezTo>
                    <a:cubicBezTo>
                      <a:pt x="3031067" y="220133"/>
                      <a:pt x="2674056" y="317499"/>
                      <a:pt x="2370667" y="389466"/>
                    </a:cubicBezTo>
                    <a:cubicBezTo>
                      <a:pt x="2067278" y="461433"/>
                      <a:pt x="1728611" y="543277"/>
                      <a:pt x="1473200" y="592666"/>
                    </a:cubicBezTo>
                    <a:cubicBezTo>
                      <a:pt x="1217789" y="642055"/>
                      <a:pt x="1056922" y="663222"/>
                      <a:pt x="838200" y="685800"/>
                    </a:cubicBezTo>
                    <a:cubicBezTo>
                      <a:pt x="619478" y="708378"/>
                      <a:pt x="300567" y="723900"/>
                      <a:pt x="160867" y="728133"/>
                    </a:cubicBezTo>
                    <a:cubicBezTo>
                      <a:pt x="21167" y="732366"/>
                      <a:pt x="0" y="711200"/>
                      <a:pt x="0" y="711200"/>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807339" y="526343"/>
                <a:ext cx="627380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a:off x="739605" y="314677"/>
                <a:ext cx="635846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Rectangle 92"/>
              <p:cNvSpPr/>
              <p:nvPr/>
            </p:nvSpPr>
            <p:spPr>
              <a:xfrm>
                <a:off x="6712533" y="525229"/>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174774" y="783425"/>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2" name="Group 111"/>
              <p:cNvGrpSpPr/>
              <p:nvPr/>
            </p:nvGrpSpPr>
            <p:grpSpPr>
              <a:xfrm>
                <a:off x="978912" y="259422"/>
                <a:ext cx="2209800" cy="454025"/>
                <a:chOff x="3390900" y="2076961"/>
                <a:chExt cx="2209800" cy="454025"/>
              </a:xfrm>
            </p:grpSpPr>
            <p:pic>
              <p:nvPicPr>
                <p:cNvPr id="107" name="Picture 106" descr="latex-image-1.pdf"/>
                <p:cNvPicPr>
                  <a:picLocks noChangeAspect="1"/>
                </p:cNvPicPr>
                <p:nvPr/>
              </p:nvPicPr>
              <p:blipFill>
                <a:blip r:embed="rId2"/>
                <a:stretch>
                  <a:fillRect/>
                </a:stretch>
              </p:blipFill>
              <p:spPr>
                <a:xfrm>
                  <a:off x="3390900" y="2076961"/>
                  <a:ext cx="2209800" cy="203200"/>
                </a:xfrm>
                <a:prstGeom prst="rect">
                  <a:avLst/>
                </a:prstGeom>
              </p:spPr>
            </p:pic>
            <p:pic>
              <p:nvPicPr>
                <p:cNvPr id="108" name="Picture 107" descr="latex-image-1.pdf"/>
                <p:cNvPicPr>
                  <a:picLocks noChangeAspect="1"/>
                </p:cNvPicPr>
                <p:nvPr/>
              </p:nvPicPr>
              <p:blipFill>
                <a:blip r:embed="rId3"/>
                <a:stretch>
                  <a:fillRect/>
                </a:stretch>
              </p:blipFill>
              <p:spPr>
                <a:xfrm>
                  <a:off x="3390900" y="2340486"/>
                  <a:ext cx="1981200" cy="190500"/>
                </a:xfrm>
                <a:prstGeom prst="rect">
                  <a:avLst/>
                </a:prstGeom>
              </p:spPr>
            </p:pic>
          </p:grpSp>
        </p:grpSp>
        <p:grpSp>
          <p:nvGrpSpPr>
            <p:cNvPr id="113" name="Group 112"/>
            <p:cNvGrpSpPr/>
            <p:nvPr/>
          </p:nvGrpSpPr>
          <p:grpSpPr>
            <a:xfrm>
              <a:off x="153314" y="2530946"/>
              <a:ext cx="7338998" cy="2422553"/>
              <a:chOff x="153314" y="2530946"/>
              <a:chExt cx="7338998" cy="2422553"/>
            </a:xfrm>
          </p:grpSpPr>
          <p:sp>
            <p:nvSpPr>
              <p:cNvPr id="58" name="Freeform 57"/>
              <p:cNvSpPr/>
              <p:nvPr/>
            </p:nvSpPr>
            <p:spPr>
              <a:xfrm rot="21183617">
                <a:off x="2111102" y="3463674"/>
                <a:ext cx="3431117" cy="560917"/>
              </a:xfrm>
              <a:custGeom>
                <a:avLst/>
                <a:gdLst>
                  <a:gd name="connsiteX0" fmla="*/ 0 w 3431117"/>
                  <a:gd name="connsiteY0" fmla="*/ 560917 h 560917"/>
                  <a:gd name="connsiteX1" fmla="*/ 698500 w 3431117"/>
                  <a:gd name="connsiteY1" fmla="*/ 505883 h 560917"/>
                  <a:gd name="connsiteX2" fmla="*/ 1858434 w 3431117"/>
                  <a:gd name="connsiteY2" fmla="*/ 412750 h 560917"/>
                  <a:gd name="connsiteX3" fmla="*/ 2611967 w 3431117"/>
                  <a:gd name="connsiteY3" fmla="*/ 349250 h 560917"/>
                  <a:gd name="connsiteX4" fmla="*/ 3107267 w 3431117"/>
                  <a:gd name="connsiteY4" fmla="*/ 311150 h 560917"/>
                  <a:gd name="connsiteX5" fmla="*/ 3348567 w 3431117"/>
                  <a:gd name="connsiteY5" fmla="*/ 294217 h 560917"/>
                  <a:gd name="connsiteX6" fmla="*/ 3420534 w 3431117"/>
                  <a:gd name="connsiteY6" fmla="*/ 243417 h 560917"/>
                  <a:gd name="connsiteX7" fmla="*/ 3412067 w 3431117"/>
                  <a:gd name="connsiteY7" fmla="*/ 141817 h 560917"/>
                  <a:gd name="connsiteX8" fmla="*/ 3323167 w 3431117"/>
                  <a:gd name="connsiteY8" fmla="*/ 57150 h 560917"/>
                  <a:gd name="connsiteX9" fmla="*/ 3141134 w 3431117"/>
                  <a:gd name="connsiteY9" fmla="*/ 6350 h 560917"/>
                  <a:gd name="connsiteX10" fmla="*/ 2832100 w 3431117"/>
                  <a:gd name="connsiteY10" fmla="*/ 19050 h 560917"/>
                  <a:gd name="connsiteX11" fmla="*/ 2239434 w 3431117"/>
                  <a:gd name="connsiteY11" fmla="*/ 112183 h 560917"/>
                  <a:gd name="connsiteX12" fmla="*/ 1274234 w 3431117"/>
                  <a:gd name="connsiteY12" fmla="*/ 319617 h 560917"/>
                  <a:gd name="connsiteX13" fmla="*/ 503767 w 3431117"/>
                  <a:gd name="connsiteY13" fmla="*/ 472017 h 560917"/>
                  <a:gd name="connsiteX14" fmla="*/ 0 w 3431117"/>
                  <a:gd name="connsiteY14" fmla="*/ 560917 h 56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1117" h="560917">
                    <a:moveTo>
                      <a:pt x="0" y="560917"/>
                    </a:moveTo>
                    <a:lnTo>
                      <a:pt x="698500" y="505883"/>
                    </a:lnTo>
                    <a:lnTo>
                      <a:pt x="1858434" y="412750"/>
                    </a:lnTo>
                    <a:lnTo>
                      <a:pt x="2611967" y="349250"/>
                    </a:lnTo>
                    <a:lnTo>
                      <a:pt x="3107267" y="311150"/>
                    </a:lnTo>
                    <a:cubicBezTo>
                      <a:pt x="3230034" y="301978"/>
                      <a:pt x="3296356" y="305506"/>
                      <a:pt x="3348567" y="294217"/>
                    </a:cubicBezTo>
                    <a:cubicBezTo>
                      <a:pt x="3400778" y="282928"/>
                      <a:pt x="3409951" y="268817"/>
                      <a:pt x="3420534" y="243417"/>
                    </a:cubicBezTo>
                    <a:cubicBezTo>
                      <a:pt x="3431117" y="218017"/>
                      <a:pt x="3428295" y="172861"/>
                      <a:pt x="3412067" y="141817"/>
                    </a:cubicBezTo>
                    <a:cubicBezTo>
                      <a:pt x="3395839" y="110773"/>
                      <a:pt x="3368323" y="79728"/>
                      <a:pt x="3323167" y="57150"/>
                    </a:cubicBezTo>
                    <a:cubicBezTo>
                      <a:pt x="3278012" y="34572"/>
                      <a:pt x="3222978" y="12700"/>
                      <a:pt x="3141134" y="6350"/>
                    </a:cubicBezTo>
                    <a:cubicBezTo>
                      <a:pt x="3059290" y="0"/>
                      <a:pt x="2982383" y="1411"/>
                      <a:pt x="2832100" y="19050"/>
                    </a:cubicBezTo>
                    <a:cubicBezTo>
                      <a:pt x="2681817" y="36689"/>
                      <a:pt x="2499078" y="62089"/>
                      <a:pt x="2239434" y="112183"/>
                    </a:cubicBezTo>
                    <a:cubicBezTo>
                      <a:pt x="1979790" y="162277"/>
                      <a:pt x="1274234" y="319617"/>
                      <a:pt x="1274234" y="319617"/>
                    </a:cubicBezTo>
                    <a:cubicBezTo>
                      <a:pt x="984956" y="379589"/>
                      <a:pt x="714023" y="437445"/>
                      <a:pt x="503767" y="472017"/>
                    </a:cubicBezTo>
                    <a:cubicBezTo>
                      <a:pt x="293511" y="506589"/>
                      <a:pt x="153105" y="516819"/>
                      <a:pt x="0" y="560917"/>
                    </a:cubicBezTo>
                    <a:close/>
                  </a:path>
                </a:pathLst>
              </a:custGeom>
              <a:solidFill>
                <a:schemeClr val="bg1">
                  <a:lumMod val="6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dirty="0"/>
              </a:p>
            </p:txBody>
          </p:sp>
          <p:sp>
            <p:nvSpPr>
              <p:cNvPr id="65" name="Freeform 64"/>
              <p:cNvSpPr/>
              <p:nvPr/>
            </p:nvSpPr>
            <p:spPr>
              <a:xfrm>
                <a:off x="1785841" y="3620324"/>
                <a:ext cx="5525911" cy="789869"/>
              </a:xfrm>
              <a:custGeom>
                <a:avLst/>
                <a:gdLst>
                  <a:gd name="connsiteX0" fmla="*/ 5516033 w 5516033"/>
                  <a:gd name="connsiteY0" fmla="*/ 8467 h 839611"/>
                  <a:gd name="connsiteX1" fmla="*/ 4618566 w 5516033"/>
                  <a:gd name="connsiteY1" fmla="*/ 0 h 839611"/>
                  <a:gd name="connsiteX2" fmla="*/ 3958166 w 5516033"/>
                  <a:gd name="connsiteY2" fmla="*/ 25400 h 839611"/>
                  <a:gd name="connsiteX3" fmla="*/ 3196166 w 5516033"/>
                  <a:gd name="connsiteY3" fmla="*/ 143933 h 839611"/>
                  <a:gd name="connsiteX4" fmla="*/ 2383366 w 5516033"/>
                  <a:gd name="connsiteY4" fmla="*/ 304800 h 839611"/>
                  <a:gd name="connsiteX5" fmla="*/ 1519766 w 5516033"/>
                  <a:gd name="connsiteY5" fmla="*/ 474133 h 839611"/>
                  <a:gd name="connsiteX6" fmla="*/ 579966 w 5516033"/>
                  <a:gd name="connsiteY6" fmla="*/ 668867 h 839611"/>
                  <a:gd name="connsiteX7" fmla="*/ 283633 w 5516033"/>
                  <a:gd name="connsiteY7" fmla="*/ 745067 h 839611"/>
                  <a:gd name="connsiteX8" fmla="*/ 207433 w 5516033"/>
                  <a:gd name="connsiteY8" fmla="*/ 795867 h 839611"/>
                  <a:gd name="connsiteX9" fmla="*/ 71966 w 5516033"/>
                  <a:gd name="connsiteY9" fmla="*/ 829733 h 839611"/>
                  <a:gd name="connsiteX10" fmla="*/ 4233 w 5516033"/>
                  <a:gd name="connsiteY10" fmla="*/ 736600 h 839611"/>
                  <a:gd name="connsiteX11" fmla="*/ 46566 w 5516033"/>
                  <a:gd name="connsiteY11" fmla="*/ 635000 h 839611"/>
                  <a:gd name="connsiteX12" fmla="*/ 165100 w 5516033"/>
                  <a:gd name="connsiteY12" fmla="*/ 609600 h 839611"/>
                  <a:gd name="connsiteX13" fmla="*/ 224366 w 5516033"/>
                  <a:gd name="connsiteY13" fmla="*/ 609600 h 839611"/>
                  <a:gd name="connsiteX0" fmla="*/ 5516033 w 5516033"/>
                  <a:gd name="connsiteY0" fmla="*/ 8467 h 831144"/>
                  <a:gd name="connsiteX1" fmla="*/ 4618566 w 5516033"/>
                  <a:gd name="connsiteY1" fmla="*/ 0 h 831144"/>
                  <a:gd name="connsiteX2" fmla="*/ 3958166 w 5516033"/>
                  <a:gd name="connsiteY2" fmla="*/ 25400 h 831144"/>
                  <a:gd name="connsiteX3" fmla="*/ 3196166 w 5516033"/>
                  <a:gd name="connsiteY3" fmla="*/ 143933 h 831144"/>
                  <a:gd name="connsiteX4" fmla="*/ 2383366 w 5516033"/>
                  <a:gd name="connsiteY4" fmla="*/ 304800 h 831144"/>
                  <a:gd name="connsiteX5" fmla="*/ 1519766 w 5516033"/>
                  <a:gd name="connsiteY5" fmla="*/ 474133 h 831144"/>
                  <a:gd name="connsiteX6" fmla="*/ 579966 w 5516033"/>
                  <a:gd name="connsiteY6" fmla="*/ 668867 h 831144"/>
                  <a:gd name="connsiteX7" fmla="*/ 283633 w 5516033"/>
                  <a:gd name="connsiteY7" fmla="*/ 745067 h 831144"/>
                  <a:gd name="connsiteX8" fmla="*/ 71966 w 5516033"/>
                  <a:gd name="connsiteY8" fmla="*/ 829733 h 831144"/>
                  <a:gd name="connsiteX9" fmla="*/ 4233 w 5516033"/>
                  <a:gd name="connsiteY9" fmla="*/ 736600 h 831144"/>
                  <a:gd name="connsiteX10" fmla="*/ 46566 w 5516033"/>
                  <a:gd name="connsiteY10" fmla="*/ 635000 h 831144"/>
                  <a:gd name="connsiteX11" fmla="*/ 165100 w 5516033"/>
                  <a:gd name="connsiteY11" fmla="*/ 609600 h 831144"/>
                  <a:gd name="connsiteX12" fmla="*/ 224366 w 5516033"/>
                  <a:gd name="connsiteY12" fmla="*/ 609600 h 831144"/>
                  <a:gd name="connsiteX0" fmla="*/ 5525911 w 5525911"/>
                  <a:gd name="connsiteY0" fmla="*/ 8467 h 831144"/>
                  <a:gd name="connsiteX1" fmla="*/ 4628444 w 5525911"/>
                  <a:gd name="connsiteY1" fmla="*/ 0 h 831144"/>
                  <a:gd name="connsiteX2" fmla="*/ 3968044 w 5525911"/>
                  <a:gd name="connsiteY2" fmla="*/ 25400 h 831144"/>
                  <a:gd name="connsiteX3" fmla="*/ 3206044 w 5525911"/>
                  <a:gd name="connsiteY3" fmla="*/ 143933 h 831144"/>
                  <a:gd name="connsiteX4" fmla="*/ 2393244 w 5525911"/>
                  <a:gd name="connsiteY4" fmla="*/ 304800 h 831144"/>
                  <a:gd name="connsiteX5" fmla="*/ 1529644 w 5525911"/>
                  <a:gd name="connsiteY5" fmla="*/ 474133 h 831144"/>
                  <a:gd name="connsiteX6" fmla="*/ 589844 w 5525911"/>
                  <a:gd name="connsiteY6" fmla="*/ 668867 h 831144"/>
                  <a:gd name="connsiteX7" fmla="*/ 293511 w 5525911"/>
                  <a:gd name="connsiteY7" fmla="*/ 745067 h 831144"/>
                  <a:gd name="connsiteX8" fmla="*/ 141111 w 5525911"/>
                  <a:gd name="connsiteY8" fmla="*/ 829733 h 831144"/>
                  <a:gd name="connsiteX9" fmla="*/ 14111 w 5525911"/>
                  <a:gd name="connsiteY9" fmla="*/ 736600 h 831144"/>
                  <a:gd name="connsiteX10" fmla="*/ 56444 w 5525911"/>
                  <a:gd name="connsiteY10" fmla="*/ 635000 h 831144"/>
                  <a:gd name="connsiteX11" fmla="*/ 174978 w 5525911"/>
                  <a:gd name="connsiteY11" fmla="*/ 609600 h 831144"/>
                  <a:gd name="connsiteX12" fmla="*/ 234244 w 5525911"/>
                  <a:gd name="connsiteY12" fmla="*/ 609600 h 831144"/>
                  <a:gd name="connsiteX0" fmla="*/ 5525911 w 5525911"/>
                  <a:gd name="connsiteY0" fmla="*/ 8467 h 789869"/>
                  <a:gd name="connsiteX1" fmla="*/ 4628444 w 5525911"/>
                  <a:gd name="connsiteY1" fmla="*/ 0 h 789869"/>
                  <a:gd name="connsiteX2" fmla="*/ 3968044 w 5525911"/>
                  <a:gd name="connsiteY2" fmla="*/ 25400 h 789869"/>
                  <a:gd name="connsiteX3" fmla="*/ 3206044 w 5525911"/>
                  <a:gd name="connsiteY3" fmla="*/ 143933 h 789869"/>
                  <a:gd name="connsiteX4" fmla="*/ 2393244 w 5525911"/>
                  <a:gd name="connsiteY4" fmla="*/ 304800 h 789869"/>
                  <a:gd name="connsiteX5" fmla="*/ 1529644 w 5525911"/>
                  <a:gd name="connsiteY5" fmla="*/ 474133 h 789869"/>
                  <a:gd name="connsiteX6" fmla="*/ 589844 w 5525911"/>
                  <a:gd name="connsiteY6" fmla="*/ 668867 h 789869"/>
                  <a:gd name="connsiteX7" fmla="*/ 293511 w 5525911"/>
                  <a:gd name="connsiteY7" fmla="*/ 745067 h 789869"/>
                  <a:gd name="connsiteX8" fmla="*/ 141111 w 5525911"/>
                  <a:gd name="connsiteY8" fmla="*/ 788458 h 789869"/>
                  <a:gd name="connsiteX9" fmla="*/ 14111 w 5525911"/>
                  <a:gd name="connsiteY9" fmla="*/ 736600 h 789869"/>
                  <a:gd name="connsiteX10" fmla="*/ 56444 w 5525911"/>
                  <a:gd name="connsiteY10" fmla="*/ 635000 h 789869"/>
                  <a:gd name="connsiteX11" fmla="*/ 174978 w 5525911"/>
                  <a:gd name="connsiteY11" fmla="*/ 609600 h 789869"/>
                  <a:gd name="connsiteX12" fmla="*/ 234244 w 5525911"/>
                  <a:gd name="connsiteY12" fmla="*/ 609600 h 7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25911" h="789869">
                    <a:moveTo>
                      <a:pt x="5525911" y="8467"/>
                    </a:moveTo>
                    <a:lnTo>
                      <a:pt x="4628444" y="0"/>
                    </a:lnTo>
                    <a:cubicBezTo>
                      <a:pt x="4368800" y="2822"/>
                      <a:pt x="4205111" y="1411"/>
                      <a:pt x="3968044" y="25400"/>
                    </a:cubicBezTo>
                    <a:cubicBezTo>
                      <a:pt x="3730977" y="49389"/>
                      <a:pt x="3468511" y="97366"/>
                      <a:pt x="3206044" y="143933"/>
                    </a:cubicBezTo>
                    <a:cubicBezTo>
                      <a:pt x="2943577" y="190500"/>
                      <a:pt x="2393244" y="304800"/>
                      <a:pt x="2393244" y="304800"/>
                    </a:cubicBezTo>
                    <a:lnTo>
                      <a:pt x="1529644" y="474133"/>
                    </a:lnTo>
                    <a:lnTo>
                      <a:pt x="589844" y="668867"/>
                    </a:lnTo>
                    <a:cubicBezTo>
                      <a:pt x="383822" y="714023"/>
                      <a:pt x="368300" y="725135"/>
                      <a:pt x="293511" y="745067"/>
                    </a:cubicBezTo>
                    <a:cubicBezTo>
                      <a:pt x="218722" y="764999"/>
                      <a:pt x="187678" y="789869"/>
                      <a:pt x="141111" y="788458"/>
                    </a:cubicBezTo>
                    <a:cubicBezTo>
                      <a:pt x="94544" y="787047"/>
                      <a:pt x="28222" y="762176"/>
                      <a:pt x="14111" y="736600"/>
                    </a:cubicBezTo>
                    <a:cubicBezTo>
                      <a:pt x="0" y="711024"/>
                      <a:pt x="29633" y="656167"/>
                      <a:pt x="56444" y="635000"/>
                    </a:cubicBezTo>
                    <a:cubicBezTo>
                      <a:pt x="83255" y="613833"/>
                      <a:pt x="145345" y="613833"/>
                      <a:pt x="174978" y="609600"/>
                    </a:cubicBezTo>
                    <a:cubicBezTo>
                      <a:pt x="204611" y="605367"/>
                      <a:pt x="234244" y="609600"/>
                      <a:pt x="234244" y="609600"/>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67" name="Freeform 66"/>
              <p:cNvSpPr/>
              <p:nvPr/>
            </p:nvSpPr>
            <p:spPr>
              <a:xfrm>
                <a:off x="792419" y="3810825"/>
                <a:ext cx="6502400" cy="826911"/>
              </a:xfrm>
              <a:custGeom>
                <a:avLst/>
                <a:gdLst>
                  <a:gd name="connsiteX0" fmla="*/ 6502400 w 6502400"/>
                  <a:gd name="connsiteY0" fmla="*/ 29633 h 826911"/>
                  <a:gd name="connsiteX1" fmla="*/ 5452533 w 6502400"/>
                  <a:gd name="connsiteY1" fmla="*/ 12700 h 826911"/>
                  <a:gd name="connsiteX2" fmla="*/ 4792133 w 6502400"/>
                  <a:gd name="connsiteY2" fmla="*/ 55033 h 826911"/>
                  <a:gd name="connsiteX3" fmla="*/ 3251200 w 6502400"/>
                  <a:gd name="connsiteY3" fmla="*/ 342900 h 826911"/>
                  <a:gd name="connsiteX4" fmla="*/ 1456266 w 6502400"/>
                  <a:gd name="connsiteY4" fmla="*/ 706967 h 826911"/>
                  <a:gd name="connsiteX5" fmla="*/ 448733 w 6502400"/>
                  <a:gd name="connsiteY5" fmla="*/ 808567 h 826911"/>
                  <a:gd name="connsiteX6" fmla="*/ 0 w 6502400"/>
                  <a:gd name="connsiteY6" fmla="*/ 817033 h 8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2400" h="826911">
                    <a:moveTo>
                      <a:pt x="6502400" y="29633"/>
                    </a:moveTo>
                    <a:cubicBezTo>
                      <a:pt x="6119988" y="19050"/>
                      <a:pt x="5737577" y="8467"/>
                      <a:pt x="5452533" y="12700"/>
                    </a:cubicBezTo>
                    <a:cubicBezTo>
                      <a:pt x="5167489" y="16933"/>
                      <a:pt x="5159022" y="0"/>
                      <a:pt x="4792133" y="55033"/>
                    </a:cubicBezTo>
                    <a:cubicBezTo>
                      <a:pt x="4425244" y="110066"/>
                      <a:pt x="3251200" y="342900"/>
                      <a:pt x="3251200" y="342900"/>
                    </a:cubicBezTo>
                    <a:cubicBezTo>
                      <a:pt x="2695222" y="451556"/>
                      <a:pt x="1923344" y="629356"/>
                      <a:pt x="1456266" y="706967"/>
                    </a:cubicBezTo>
                    <a:cubicBezTo>
                      <a:pt x="989188" y="784578"/>
                      <a:pt x="691444" y="790223"/>
                      <a:pt x="448733" y="808567"/>
                    </a:cubicBezTo>
                    <a:cubicBezTo>
                      <a:pt x="206022" y="826911"/>
                      <a:pt x="0" y="817033"/>
                      <a:pt x="0" y="81703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68" name="Freeform 67"/>
              <p:cNvSpPr/>
              <p:nvPr/>
            </p:nvSpPr>
            <p:spPr>
              <a:xfrm>
                <a:off x="758553" y="4014027"/>
                <a:ext cx="6663266" cy="859365"/>
              </a:xfrm>
              <a:custGeom>
                <a:avLst/>
                <a:gdLst>
                  <a:gd name="connsiteX0" fmla="*/ 6502400 w 6502400"/>
                  <a:gd name="connsiteY0" fmla="*/ 29633 h 826911"/>
                  <a:gd name="connsiteX1" fmla="*/ 5452533 w 6502400"/>
                  <a:gd name="connsiteY1" fmla="*/ 12700 h 826911"/>
                  <a:gd name="connsiteX2" fmla="*/ 4792133 w 6502400"/>
                  <a:gd name="connsiteY2" fmla="*/ 55033 h 826911"/>
                  <a:gd name="connsiteX3" fmla="*/ 3251200 w 6502400"/>
                  <a:gd name="connsiteY3" fmla="*/ 342900 h 826911"/>
                  <a:gd name="connsiteX4" fmla="*/ 1456266 w 6502400"/>
                  <a:gd name="connsiteY4" fmla="*/ 706967 h 826911"/>
                  <a:gd name="connsiteX5" fmla="*/ 448733 w 6502400"/>
                  <a:gd name="connsiteY5" fmla="*/ 808567 h 826911"/>
                  <a:gd name="connsiteX6" fmla="*/ 0 w 6502400"/>
                  <a:gd name="connsiteY6" fmla="*/ 817033 h 8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2400" h="826911">
                    <a:moveTo>
                      <a:pt x="6502400" y="29633"/>
                    </a:moveTo>
                    <a:cubicBezTo>
                      <a:pt x="6119988" y="19050"/>
                      <a:pt x="5737577" y="8467"/>
                      <a:pt x="5452533" y="12700"/>
                    </a:cubicBezTo>
                    <a:cubicBezTo>
                      <a:pt x="5167489" y="16933"/>
                      <a:pt x="5159022" y="0"/>
                      <a:pt x="4792133" y="55033"/>
                    </a:cubicBezTo>
                    <a:cubicBezTo>
                      <a:pt x="4425244" y="110066"/>
                      <a:pt x="3251200" y="342900"/>
                      <a:pt x="3251200" y="342900"/>
                    </a:cubicBezTo>
                    <a:cubicBezTo>
                      <a:pt x="2695222" y="451556"/>
                      <a:pt x="1923344" y="629356"/>
                      <a:pt x="1456266" y="706967"/>
                    </a:cubicBezTo>
                    <a:cubicBezTo>
                      <a:pt x="989188" y="784578"/>
                      <a:pt x="691444" y="790223"/>
                      <a:pt x="448733" y="808567"/>
                    </a:cubicBezTo>
                    <a:cubicBezTo>
                      <a:pt x="206022" y="826911"/>
                      <a:pt x="0" y="817033"/>
                      <a:pt x="0" y="81703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0" name="Freeform 69"/>
              <p:cNvSpPr/>
              <p:nvPr/>
            </p:nvSpPr>
            <p:spPr>
              <a:xfrm>
                <a:off x="3429785" y="3135608"/>
                <a:ext cx="3856567" cy="421217"/>
              </a:xfrm>
              <a:custGeom>
                <a:avLst/>
                <a:gdLst>
                  <a:gd name="connsiteX0" fmla="*/ 3856567 w 3856567"/>
                  <a:gd name="connsiteY0" fmla="*/ 281517 h 421217"/>
                  <a:gd name="connsiteX1" fmla="*/ 3234267 w 3856567"/>
                  <a:gd name="connsiteY1" fmla="*/ 281517 h 421217"/>
                  <a:gd name="connsiteX2" fmla="*/ 2586567 w 3856567"/>
                  <a:gd name="connsiteY2" fmla="*/ 281517 h 421217"/>
                  <a:gd name="connsiteX3" fmla="*/ 2294467 w 3856567"/>
                  <a:gd name="connsiteY3" fmla="*/ 167217 h 421217"/>
                  <a:gd name="connsiteX4" fmla="*/ 2078567 w 3856567"/>
                  <a:gd name="connsiteY4" fmla="*/ 52917 h 421217"/>
                  <a:gd name="connsiteX5" fmla="*/ 1761067 w 3856567"/>
                  <a:gd name="connsiteY5" fmla="*/ 2117 h 421217"/>
                  <a:gd name="connsiteX6" fmla="*/ 1278467 w 3856567"/>
                  <a:gd name="connsiteY6" fmla="*/ 65617 h 421217"/>
                  <a:gd name="connsiteX7" fmla="*/ 770467 w 3856567"/>
                  <a:gd name="connsiteY7" fmla="*/ 243417 h 421217"/>
                  <a:gd name="connsiteX8" fmla="*/ 452967 w 3856567"/>
                  <a:gd name="connsiteY8" fmla="*/ 319617 h 421217"/>
                  <a:gd name="connsiteX9" fmla="*/ 211667 w 3856567"/>
                  <a:gd name="connsiteY9" fmla="*/ 243417 h 421217"/>
                  <a:gd name="connsiteX10" fmla="*/ 59267 w 3856567"/>
                  <a:gd name="connsiteY10" fmla="*/ 243417 h 421217"/>
                  <a:gd name="connsiteX11" fmla="*/ 21167 w 3856567"/>
                  <a:gd name="connsiteY11" fmla="*/ 370417 h 421217"/>
                  <a:gd name="connsiteX12" fmla="*/ 186267 w 3856567"/>
                  <a:gd name="connsiteY12" fmla="*/ 421217 h 42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6567" h="421217">
                    <a:moveTo>
                      <a:pt x="3856567" y="281517"/>
                    </a:moveTo>
                    <a:lnTo>
                      <a:pt x="3234267" y="281517"/>
                    </a:lnTo>
                    <a:cubicBezTo>
                      <a:pt x="3022600" y="281517"/>
                      <a:pt x="2743200" y="300567"/>
                      <a:pt x="2586567" y="281517"/>
                    </a:cubicBezTo>
                    <a:cubicBezTo>
                      <a:pt x="2429934" y="262467"/>
                      <a:pt x="2379134" y="205317"/>
                      <a:pt x="2294467" y="167217"/>
                    </a:cubicBezTo>
                    <a:cubicBezTo>
                      <a:pt x="2209800" y="129117"/>
                      <a:pt x="2167467" y="80434"/>
                      <a:pt x="2078567" y="52917"/>
                    </a:cubicBezTo>
                    <a:cubicBezTo>
                      <a:pt x="1989667" y="25400"/>
                      <a:pt x="1894417" y="0"/>
                      <a:pt x="1761067" y="2117"/>
                    </a:cubicBezTo>
                    <a:cubicBezTo>
                      <a:pt x="1627717" y="4234"/>
                      <a:pt x="1443567" y="25400"/>
                      <a:pt x="1278467" y="65617"/>
                    </a:cubicBezTo>
                    <a:cubicBezTo>
                      <a:pt x="1113367" y="105834"/>
                      <a:pt x="908050" y="201084"/>
                      <a:pt x="770467" y="243417"/>
                    </a:cubicBezTo>
                    <a:cubicBezTo>
                      <a:pt x="632884" y="285750"/>
                      <a:pt x="546100" y="319617"/>
                      <a:pt x="452967" y="319617"/>
                    </a:cubicBezTo>
                    <a:cubicBezTo>
                      <a:pt x="359834" y="319617"/>
                      <a:pt x="277284" y="256117"/>
                      <a:pt x="211667" y="243417"/>
                    </a:cubicBezTo>
                    <a:cubicBezTo>
                      <a:pt x="146050" y="230717"/>
                      <a:pt x="91017" y="222250"/>
                      <a:pt x="59267" y="243417"/>
                    </a:cubicBezTo>
                    <a:cubicBezTo>
                      <a:pt x="27517" y="264584"/>
                      <a:pt x="0" y="340784"/>
                      <a:pt x="21167" y="370417"/>
                    </a:cubicBezTo>
                    <a:cubicBezTo>
                      <a:pt x="42334" y="400050"/>
                      <a:pt x="186267" y="421217"/>
                      <a:pt x="186267" y="421217"/>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2" name="Freeform 71"/>
              <p:cNvSpPr/>
              <p:nvPr/>
            </p:nvSpPr>
            <p:spPr>
              <a:xfrm>
                <a:off x="2951419" y="2955692"/>
                <a:ext cx="4398433" cy="535516"/>
              </a:xfrm>
              <a:custGeom>
                <a:avLst/>
                <a:gdLst>
                  <a:gd name="connsiteX0" fmla="*/ 4398433 w 4398433"/>
                  <a:gd name="connsiteY0" fmla="*/ 283633 h 535516"/>
                  <a:gd name="connsiteX1" fmla="*/ 3750733 w 4398433"/>
                  <a:gd name="connsiteY1" fmla="*/ 283633 h 535516"/>
                  <a:gd name="connsiteX2" fmla="*/ 3153833 w 4398433"/>
                  <a:gd name="connsiteY2" fmla="*/ 258233 h 535516"/>
                  <a:gd name="connsiteX3" fmla="*/ 2696633 w 4398433"/>
                  <a:gd name="connsiteY3" fmla="*/ 80433 h 535516"/>
                  <a:gd name="connsiteX4" fmla="*/ 2328333 w 4398433"/>
                  <a:gd name="connsiteY4" fmla="*/ 4233 h 535516"/>
                  <a:gd name="connsiteX5" fmla="*/ 1833033 w 4398433"/>
                  <a:gd name="connsiteY5" fmla="*/ 55033 h 535516"/>
                  <a:gd name="connsiteX6" fmla="*/ 1375833 w 4398433"/>
                  <a:gd name="connsiteY6" fmla="*/ 182033 h 535516"/>
                  <a:gd name="connsiteX7" fmla="*/ 982133 w 4398433"/>
                  <a:gd name="connsiteY7" fmla="*/ 321733 h 535516"/>
                  <a:gd name="connsiteX8" fmla="*/ 677333 w 4398433"/>
                  <a:gd name="connsiteY8" fmla="*/ 283633 h 535516"/>
                  <a:gd name="connsiteX9" fmla="*/ 423333 w 4398433"/>
                  <a:gd name="connsiteY9" fmla="*/ 207433 h 535516"/>
                  <a:gd name="connsiteX10" fmla="*/ 156633 w 4398433"/>
                  <a:gd name="connsiteY10" fmla="*/ 232833 h 535516"/>
                  <a:gd name="connsiteX11" fmla="*/ 42333 w 4398433"/>
                  <a:gd name="connsiteY11" fmla="*/ 321733 h 535516"/>
                  <a:gd name="connsiteX12" fmla="*/ 29633 w 4398433"/>
                  <a:gd name="connsiteY12" fmla="*/ 474133 h 535516"/>
                  <a:gd name="connsiteX13" fmla="*/ 220133 w 4398433"/>
                  <a:gd name="connsiteY13" fmla="*/ 524933 h 535516"/>
                  <a:gd name="connsiteX14" fmla="*/ 372533 w 4398433"/>
                  <a:gd name="connsiteY14" fmla="*/ 410633 h 53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98433" h="535516">
                    <a:moveTo>
                      <a:pt x="4398433" y="283633"/>
                    </a:moveTo>
                    <a:lnTo>
                      <a:pt x="3750733" y="283633"/>
                    </a:lnTo>
                    <a:cubicBezTo>
                      <a:pt x="3543300" y="279400"/>
                      <a:pt x="3329516" y="292100"/>
                      <a:pt x="3153833" y="258233"/>
                    </a:cubicBezTo>
                    <a:cubicBezTo>
                      <a:pt x="2978150" y="224366"/>
                      <a:pt x="2834216" y="122766"/>
                      <a:pt x="2696633" y="80433"/>
                    </a:cubicBezTo>
                    <a:cubicBezTo>
                      <a:pt x="2559050" y="38100"/>
                      <a:pt x="2472266" y="8466"/>
                      <a:pt x="2328333" y="4233"/>
                    </a:cubicBezTo>
                    <a:cubicBezTo>
                      <a:pt x="2184400" y="0"/>
                      <a:pt x="1991783" y="25400"/>
                      <a:pt x="1833033" y="55033"/>
                    </a:cubicBezTo>
                    <a:cubicBezTo>
                      <a:pt x="1674283" y="84666"/>
                      <a:pt x="1517650" y="137583"/>
                      <a:pt x="1375833" y="182033"/>
                    </a:cubicBezTo>
                    <a:cubicBezTo>
                      <a:pt x="1234016" y="226483"/>
                      <a:pt x="1098550" y="304800"/>
                      <a:pt x="982133" y="321733"/>
                    </a:cubicBezTo>
                    <a:cubicBezTo>
                      <a:pt x="865716" y="338666"/>
                      <a:pt x="770466" y="302683"/>
                      <a:pt x="677333" y="283633"/>
                    </a:cubicBezTo>
                    <a:cubicBezTo>
                      <a:pt x="584200" y="264583"/>
                      <a:pt x="510116" y="215900"/>
                      <a:pt x="423333" y="207433"/>
                    </a:cubicBezTo>
                    <a:cubicBezTo>
                      <a:pt x="336550" y="198966"/>
                      <a:pt x="220133" y="213783"/>
                      <a:pt x="156633" y="232833"/>
                    </a:cubicBezTo>
                    <a:cubicBezTo>
                      <a:pt x="93133" y="251883"/>
                      <a:pt x="63500" y="281516"/>
                      <a:pt x="42333" y="321733"/>
                    </a:cubicBezTo>
                    <a:cubicBezTo>
                      <a:pt x="21166" y="361950"/>
                      <a:pt x="0" y="440266"/>
                      <a:pt x="29633" y="474133"/>
                    </a:cubicBezTo>
                    <a:cubicBezTo>
                      <a:pt x="59266" y="508000"/>
                      <a:pt x="162983" y="535516"/>
                      <a:pt x="220133" y="524933"/>
                    </a:cubicBezTo>
                    <a:cubicBezTo>
                      <a:pt x="277283" y="514350"/>
                      <a:pt x="372533" y="410633"/>
                      <a:pt x="372533" y="4106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4" name="Freeform 73"/>
              <p:cNvSpPr/>
              <p:nvPr/>
            </p:nvSpPr>
            <p:spPr>
              <a:xfrm>
                <a:off x="555352" y="2750375"/>
                <a:ext cx="6731000" cy="1047750"/>
              </a:xfrm>
              <a:custGeom>
                <a:avLst/>
                <a:gdLst>
                  <a:gd name="connsiteX0" fmla="*/ 6731000 w 6731000"/>
                  <a:gd name="connsiteY0" fmla="*/ 285750 h 1047750"/>
                  <a:gd name="connsiteX1" fmla="*/ 6070600 w 6731000"/>
                  <a:gd name="connsiteY1" fmla="*/ 285750 h 1047750"/>
                  <a:gd name="connsiteX2" fmla="*/ 5613400 w 6731000"/>
                  <a:gd name="connsiteY2" fmla="*/ 247650 h 1047750"/>
                  <a:gd name="connsiteX3" fmla="*/ 5168900 w 6731000"/>
                  <a:gd name="connsiteY3" fmla="*/ 95250 h 1047750"/>
                  <a:gd name="connsiteX4" fmla="*/ 4800600 w 6731000"/>
                  <a:gd name="connsiteY4" fmla="*/ 6350 h 1047750"/>
                  <a:gd name="connsiteX5" fmla="*/ 4127500 w 6731000"/>
                  <a:gd name="connsiteY5" fmla="*/ 57150 h 1047750"/>
                  <a:gd name="connsiteX6" fmla="*/ 3340100 w 6731000"/>
                  <a:gd name="connsiteY6" fmla="*/ 184150 h 1047750"/>
                  <a:gd name="connsiteX7" fmla="*/ 2349500 w 6731000"/>
                  <a:gd name="connsiteY7" fmla="*/ 412750 h 1047750"/>
                  <a:gd name="connsiteX8" fmla="*/ 1473200 w 6731000"/>
                  <a:gd name="connsiteY8" fmla="*/ 679450 h 1047750"/>
                  <a:gd name="connsiteX9" fmla="*/ 749300 w 6731000"/>
                  <a:gd name="connsiteY9" fmla="*/ 908050 h 1047750"/>
                  <a:gd name="connsiteX10" fmla="*/ 0 w 6731000"/>
                  <a:gd name="connsiteY10"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00" h="1047750">
                    <a:moveTo>
                      <a:pt x="6731000" y="285750"/>
                    </a:moveTo>
                    <a:cubicBezTo>
                      <a:pt x="6493933" y="288925"/>
                      <a:pt x="6256867" y="292100"/>
                      <a:pt x="6070600" y="285750"/>
                    </a:cubicBezTo>
                    <a:cubicBezTo>
                      <a:pt x="5884333" y="279400"/>
                      <a:pt x="5763683" y="279400"/>
                      <a:pt x="5613400" y="247650"/>
                    </a:cubicBezTo>
                    <a:cubicBezTo>
                      <a:pt x="5463117" y="215900"/>
                      <a:pt x="5304367" y="135467"/>
                      <a:pt x="5168900" y="95250"/>
                    </a:cubicBezTo>
                    <a:cubicBezTo>
                      <a:pt x="5033433" y="55033"/>
                      <a:pt x="4974166" y="12700"/>
                      <a:pt x="4800600" y="6350"/>
                    </a:cubicBezTo>
                    <a:cubicBezTo>
                      <a:pt x="4627034" y="0"/>
                      <a:pt x="4370917" y="27517"/>
                      <a:pt x="4127500" y="57150"/>
                    </a:cubicBezTo>
                    <a:cubicBezTo>
                      <a:pt x="3884083" y="86783"/>
                      <a:pt x="3636433" y="124883"/>
                      <a:pt x="3340100" y="184150"/>
                    </a:cubicBezTo>
                    <a:cubicBezTo>
                      <a:pt x="3043767" y="243417"/>
                      <a:pt x="2660650" y="330200"/>
                      <a:pt x="2349500" y="412750"/>
                    </a:cubicBezTo>
                    <a:cubicBezTo>
                      <a:pt x="2038350" y="495300"/>
                      <a:pt x="1473200" y="679450"/>
                      <a:pt x="1473200" y="679450"/>
                    </a:cubicBezTo>
                    <a:cubicBezTo>
                      <a:pt x="1206500" y="762000"/>
                      <a:pt x="994833" y="846667"/>
                      <a:pt x="749300" y="908050"/>
                    </a:cubicBezTo>
                    <a:cubicBezTo>
                      <a:pt x="503767" y="969433"/>
                      <a:pt x="0" y="1047750"/>
                      <a:pt x="0" y="1047750"/>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5" name="Freeform 74"/>
              <p:cNvSpPr/>
              <p:nvPr/>
            </p:nvSpPr>
            <p:spPr>
              <a:xfrm rot="1156895">
                <a:off x="2618928" y="3428779"/>
                <a:ext cx="319787" cy="257175"/>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 name="connsiteX0" fmla="*/ 286888 w 286888"/>
                  <a:gd name="connsiteY0" fmla="*/ 129117 h 230717"/>
                  <a:gd name="connsiteX1" fmla="*/ 172588 w 286888"/>
                  <a:gd name="connsiteY1" fmla="*/ 14817 h 230717"/>
                  <a:gd name="connsiteX2" fmla="*/ 32888 w 286888"/>
                  <a:gd name="connsiteY2" fmla="*/ 40217 h 230717"/>
                  <a:gd name="connsiteX3" fmla="*/ 19050 w 286888"/>
                  <a:gd name="connsiteY3" fmla="*/ 169837 h 230717"/>
                  <a:gd name="connsiteX4" fmla="*/ 147188 w 286888"/>
                  <a:gd name="connsiteY4" fmla="*/ 230717 h 230717"/>
                  <a:gd name="connsiteX5" fmla="*/ 147188 w 286888"/>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888" h="230717">
                    <a:moveTo>
                      <a:pt x="286888" y="129117"/>
                    </a:moveTo>
                    <a:cubicBezTo>
                      <a:pt x="250904" y="79375"/>
                      <a:pt x="214921" y="29634"/>
                      <a:pt x="172588" y="14817"/>
                    </a:cubicBezTo>
                    <a:cubicBezTo>
                      <a:pt x="130255" y="0"/>
                      <a:pt x="58478" y="14380"/>
                      <a:pt x="32888" y="40217"/>
                    </a:cubicBezTo>
                    <a:cubicBezTo>
                      <a:pt x="7298" y="66054"/>
                      <a:pt x="0" y="138087"/>
                      <a:pt x="19050" y="169837"/>
                    </a:cubicBezTo>
                    <a:cubicBezTo>
                      <a:pt x="38100" y="201587"/>
                      <a:pt x="125832" y="220570"/>
                      <a:pt x="147188" y="230717"/>
                    </a:cubicBezTo>
                    <a:lnTo>
                      <a:pt x="147188"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6" name="Freeform 75"/>
              <p:cNvSpPr/>
              <p:nvPr/>
            </p:nvSpPr>
            <p:spPr>
              <a:xfrm>
                <a:off x="1885676" y="3843634"/>
                <a:ext cx="298450" cy="230717"/>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450" h="230717">
                    <a:moveTo>
                      <a:pt x="298450" y="129117"/>
                    </a:moveTo>
                    <a:cubicBezTo>
                      <a:pt x="262466" y="79375"/>
                      <a:pt x="226483" y="29634"/>
                      <a:pt x="184150" y="14817"/>
                    </a:cubicBezTo>
                    <a:cubicBezTo>
                      <a:pt x="141817" y="0"/>
                      <a:pt x="71967" y="12700"/>
                      <a:pt x="44450" y="40217"/>
                    </a:cubicBezTo>
                    <a:cubicBezTo>
                      <a:pt x="16933" y="67734"/>
                      <a:pt x="0" y="148167"/>
                      <a:pt x="19050" y="179917"/>
                    </a:cubicBezTo>
                    <a:cubicBezTo>
                      <a:pt x="38100" y="211667"/>
                      <a:pt x="158750" y="230717"/>
                      <a:pt x="158750" y="230717"/>
                    </a:cubicBezTo>
                    <a:lnTo>
                      <a:pt x="158750"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8" name="Freeform 77"/>
              <p:cNvSpPr/>
              <p:nvPr/>
            </p:nvSpPr>
            <p:spPr>
              <a:xfrm rot="17033500">
                <a:off x="940770" y="3776210"/>
                <a:ext cx="374105" cy="311442"/>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 name="connsiteX0" fmla="*/ 277138 w 277138"/>
                  <a:gd name="connsiteY0" fmla="*/ 129117 h 230717"/>
                  <a:gd name="connsiteX1" fmla="*/ 162838 w 277138"/>
                  <a:gd name="connsiteY1" fmla="*/ 14817 h 230717"/>
                  <a:gd name="connsiteX2" fmla="*/ 23138 w 277138"/>
                  <a:gd name="connsiteY2" fmla="*/ 40217 h 230717"/>
                  <a:gd name="connsiteX3" fmla="*/ 24008 w 277138"/>
                  <a:gd name="connsiteY3" fmla="*/ 168574 h 230717"/>
                  <a:gd name="connsiteX4" fmla="*/ 137438 w 277138"/>
                  <a:gd name="connsiteY4" fmla="*/ 230717 h 230717"/>
                  <a:gd name="connsiteX5" fmla="*/ 137438 w 277138"/>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8" h="230717">
                    <a:moveTo>
                      <a:pt x="277138" y="129117"/>
                    </a:moveTo>
                    <a:cubicBezTo>
                      <a:pt x="241154" y="79375"/>
                      <a:pt x="205171" y="29634"/>
                      <a:pt x="162838" y="14817"/>
                    </a:cubicBezTo>
                    <a:cubicBezTo>
                      <a:pt x="120505" y="0"/>
                      <a:pt x="46276" y="14591"/>
                      <a:pt x="23138" y="40217"/>
                    </a:cubicBezTo>
                    <a:cubicBezTo>
                      <a:pt x="0" y="65843"/>
                      <a:pt x="4958" y="136824"/>
                      <a:pt x="24008" y="168574"/>
                    </a:cubicBezTo>
                    <a:cubicBezTo>
                      <a:pt x="43058" y="200324"/>
                      <a:pt x="118533" y="220360"/>
                      <a:pt x="137438" y="230717"/>
                    </a:cubicBezTo>
                    <a:lnTo>
                      <a:pt x="137438"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9" name="Freeform 78"/>
              <p:cNvSpPr/>
              <p:nvPr/>
            </p:nvSpPr>
            <p:spPr>
              <a:xfrm rot="17775043">
                <a:off x="872772" y="4233190"/>
                <a:ext cx="199991" cy="167217"/>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 name="connsiteX0" fmla="*/ 275937 w 275937"/>
                  <a:gd name="connsiteY0" fmla="*/ 129117 h 230717"/>
                  <a:gd name="connsiteX1" fmla="*/ 161637 w 275937"/>
                  <a:gd name="connsiteY1" fmla="*/ 14817 h 230717"/>
                  <a:gd name="connsiteX2" fmla="*/ 21937 w 275937"/>
                  <a:gd name="connsiteY2" fmla="*/ 40217 h 230717"/>
                  <a:gd name="connsiteX3" fmla="*/ 30014 w 275937"/>
                  <a:gd name="connsiteY3" fmla="*/ 148756 h 230717"/>
                  <a:gd name="connsiteX4" fmla="*/ 136237 w 275937"/>
                  <a:gd name="connsiteY4" fmla="*/ 230717 h 230717"/>
                  <a:gd name="connsiteX5" fmla="*/ 136237 w 275937"/>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937" h="230717">
                    <a:moveTo>
                      <a:pt x="275937" y="129117"/>
                    </a:moveTo>
                    <a:cubicBezTo>
                      <a:pt x="239953" y="79375"/>
                      <a:pt x="203970" y="29634"/>
                      <a:pt x="161637" y="14817"/>
                    </a:cubicBezTo>
                    <a:cubicBezTo>
                      <a:pt x="119304" y="0"/>
                      <a:pt x="43874" y="17894"/>
                      <a:pt x="21937" y="40217"/>
                    </a:cubicBezTo>
                    <a:cubicBezTo>
                      <a:pt x="0" y="62540"/>
                      <a:pt x="10964" y="117006"/>
                      <a:pt x="30014" y="148756"/>
                    </a:cubicBezTo>
                    <a:cubicBezTo>
                      <a:pt x="49064" y="180506"/>
                      <a:pt x="118533" y="217057"/>
                      <a:pt x="136237" y="230717"/>
                    </a:cubicBezTo>
                    <a:lnTo>
                      <a:pt x="136237"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0" name="Freeform 79"/>
              <p:cNvSpPr/>
              <p:nvPr/>
            </p:nvSpPr>
            <p:spPr>
              <a:xfrm>
                <a:off x="2693715" y="3734625"/>
                <a:ext cx="236537" cy="204258"/>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2" name="Freeform 81"/>
              <p:cNvSpPr/>
              <p:nvPr/>
            </p:nvSpPr>
            <p:spPr>
              <a:xfrm rot="17010512">
                <a:off x="2217655" y="3381477"/>
                <a:ext cx="344131" cy="315029"/>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3" name="Freeform 82"/>
              <p:cNvSpPr/>
              <p:nvPr/>
            </p:nvSpPr>
            <p:spPr>
              <a:xfrm rot="17515770">
                <a:off x="2289643" y="3862465"/>
                <a:ext cx="182868" cy="157913"/>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4" name="Freeform 83"/>
              <p:cNvSpPr/>
              <p:nvPr/>
            </p:nvSpPr>
            <p:spPr>
              <a:xfrm rot="16922939" flipH="1">
                <a:off x="1449732" y="4241317"/>
                <a:ext cx="256386" cy="221398"/>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6" name="Freeform 85"/>
              <p:cNvSpPr/>
              <p:nvPr/>
            </p:nvSpPr>
            <p:spPr>
              <a:xfrm rot="20982495">
                <a:off x="1430255" y="3660878"/>
                <a:ext cx="344131" cy="315029"/>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8" name="Freeform 87"/>
              <p:cNvSpPr/>
              <p:nvPr/>
            </p:nvSpPr>
            <p:spPr>
              <a:xfrm rot="14488168">
                <a:off x="1673231" y="4040720"/>
                <a:ext cx="137212" cy="125608"/>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9" name="Freeform 88"/>
              <p:cNvSpPr/>
              <p:nvPr/>
            </p:nvSpPr>
            <p:spPr>
              <a:xfrm rot="19313868">
                <a:off x="1893086" y="3518725"/>
                <a:ext cx="241300" cy="215900"/>
              </a:xfrm>
              <a:custGeom>
                <a:avLst/>
                <a:gdLst>
                  <a:gd name="connsiteX0" fmla="*/ 186267 w 186267"/>
                  <a:gd name="connsiteY0" fmla="*/ 59266 h 143933"/>
                  <a:gd name="connsiteX1" fmla="*/ 135467 w 186267"/>
                  <a:gd name="connsiteY1" fmla="*/ 12700 h 143933"/>
                  <a:gd name="connsiteX2" fmla="*/ 76200 w 186267"/>
                  <a:gd name="connsiteY2" fmla="*/ 4233 h 143933"/>
                  <a:gd name="connsiteX3" fmla="*/ 21167 w 186267"/>
                  <a:gd name="connsiteY3" fmla="*/ 38100 h 143933"/>
                  <a:gd name="connsiteX4" fmla="*/ 4233 w 186267"/>
                  <a:gd name="connsiteY4" fmla="*/ 76200 h 143933"/>
                  <a:gd name="connsiteX5" fmla="*/ 0 w 186267"/>
                  <a:gd name="connsiteY5" fmla="*/ 143933 h 1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7" h="143933">
                    <a:moveTo>
                      <a:pt x="186267" y="59266"/>
                    </a:moveTo>
                    <a:cubicBezTo>
                      <a:pt x="170039" y="40569"/>
                      <a:pt x="153811" y="21872"/>
                      <a:pt x="135467" y="12700"/>
                    </a:cubicBezTo>
                    <a:cubicBezTo>
                      <a:pt x="117123" y="3528"/>
                      <a:pt x="95250" y="0"/>
                      <a:pt x="76200" y="4233"/>
                    </a:cubicBezTo>
                    <a:cubicBezTo>
                      <a:pt x="57150" y="8466"/>
                      <a:pt x="33161" y="26106"/>
                      <a:pt x="21167" y="38100"/>
                    </a:cubicBezTo>
                    <a:cubicBezTo>
                      <a:pt x="9173" y="50094"/>
                      <a:pt x="7761" y="58561"/>
                      <a:pt x="4233" y="76200"/>
                    </a:cubicBezTo>
                    <a:cubicBezTo>
                      <a:pt x="705" y="93839"/>
                      <a:pt x="0" y="143933"/>
                      <a:pt x="0" y="1439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90" name="Freeform 89"/>
              <p:cNvSpPr/>
              <p:nvPr/>
            </p:nvSpPr>
            <p:spPr>
              <a:xfrm rot="19313868">
                <a:off x="3062435" y="3594508"/>
                <a:ext cx="184589" cy="180870"/>
              </a:xfrm>
              <a:custGeom>
                <a:avLst/>
                <a:gdLst>
                  <a:gd name="connsiteX0" fmla="*/ 186267 w 186267"/>
                  <a:gd name="connsiteY0" fmla="*/ 59266 h 143933"/>
                  <a:gd name="connsiteX1" fmla="*/ 135467 w 186267"/>
                  <a:gd name="connsiteY1" fmla="*/ 12700 h 143933"/>
                  <a:gd name="connsiteX2" fmla="*/ 76200 w 186267"/>
                  <a:gd name="connsiteY2" fmla="*/ 4233 h 143933"/>
                  <a:gd name="connsiteX3" fmla="*/ 21167 w 186267"/>
                  <a:gd name="connsiteY3" fmla="*/ 38100 h 143933"/>
                  <a:gd name="connsiteX4" fmla="*/ 4233 w 186267"/>
                  <a:gd name="connsiteY4" fmla="*/ 76200 h 143933"/>
                  <a:gd name="connsiteX5" fmla="*/ 0 w 186267"/>
                  <a:gd name="connsiteY5" fmla="*/ 143933 h 1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7" h="143933">
                    <a:moveTo>
                      <a:pt x="186267" y="59266"/>
                    </a:moveTo>
                    <a:cubicBezTo>
                      <a:pt x="170039" y="40569"/>
                      <a:pt x="153811" y="21872"/>
                      <a:pt x="135467" y="12700"/>
                    </a:cubicBezTo>
                    <a:cubicBezTo>
                      <a:pt x="117123" y="3528"/>
                      <a:pt x="95250" y="0"/>
                      <a:pt x="76200" y="4233"/>
                    </a:cubicBezTo>
                    <a:cubicBezTo>
                      <a:pt x="57150" y="8466"/>
                      <a:pt x="33161" y="26106"/>
                      <a:pt x="21167" y="38100"/>
                    </a:cubicBezTo>
                    <a:cubicBezTo>
                      <a:pt x="9173" y="50094"/>
                      <a:pt x="7761" y="58561"/>
                      <a:pt x="4233" y="76200"/>
                    </a:cubicBezTo>
                    <a:cubicBezTo>
                      <a:pt x="705" y="93839"/>
                      <a:pt x="0" y="143933"/>
                      <a:pt x="0" y="1439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91" name="Freeform 90"/>
              <p:cNvSpPr/>
              <p:nvPr/>
            </p:nvSpPr>
            <p:spPr>
              <a:xfrm rot="13169878" flipH="1">
                <a:off x="1136100" y="4239506"/>
                <a:ext cx="320936" cy="314470"/>
              </a:xfrm>
              <a:custGeom>
                <a:avLst/>
                <a:gdLst>
                  <a:gd name="connsiteX0" fmla="*/ 186267 w 186267"/>
                  <a:gd name="connsiteY0" fmla="*/ 59266 h 143933"/>
                  <a:gd name="connsiteX1" fmla="*/ 135467 w 186267"/>
                  <a:gd name="connsiteY1" fmla="*/ 12700 h 143933"/>
                  <a:gd name="connsiteX2" fmla="*/ 76200 w 186267"/>
                  <a:gd name="connsiteY2" fmla="*/ 4233 h 143933"/>
                  <a:gd name="connsiteX3" fmla="*/ 21167 w 186267"/>
                  <a:gd name="connsiteY3" fmla="*/ 38100 h 143933"/>
                  <a:gd name="connsiteX4" fmla="*/ 4233 w 186267"/>
                  <a:gd name="connsiteY4" fmla="*/ 76200 h 143933"/>
                  <a:gd name="connsiteX5" fmla="*/ 0 w 186267"/>
                  <a:gd name="connsiteY5" fmla="*/ 143933 h 1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7" h="143933">
                    <a:moveTo>
                      <a:pt x="186267" y="59266"/>
                    </a:moveTo>
                    <a:cubicBezTo>
                      <a:pt x="170039" y="40569"/>
                      <a:pt x="153811" y="21872"/>
                      <a:pt x="135467" y="12700"/>
                    </a:cubicBezTo>
                    <a:cubicBezTo>
                      <a:pt x="117123" y="3528"/>
                      <a:pt x="95250" y="0"/>
                      <a:pt x="76200" y="4233"/>
                    </a:cubicBezTo>
                    <a:cubicBezTo>
                      <a:pt x="57150" y="8466"/>
                      <a:pt x="33161" y="26106"/>
                      <a:pt x="21167" y="38100"/>
                    </a:cubicBezTo>
                    <a:cubicBezTo>
                      <a:pt x="9173" y="50094"/>
                      <a:pt x="7761" y="58561"/>
                      <a:pt x="4233" y="76200"/>
                    </a:cubicBezTo>
                    <a:cubicBezTo>
                      <a:pt x="705" y="93839"/>
                      <a:pt x="0" y="143933"/>
                      <a:pt x="0" y="1439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92" name="Rectangle 91"/>
              <p:cNvSpPr/>
              <p:nvPr/>
            </p:nvSpPr>
            <p:spPr>
              <a:xfrm>
                <a:off x="6734917" y="2737955"/>
                <a:ext cx="757395"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94" name="Rectangle 93"/>
              <p:cNvSpPr/>
              <p:nvPr/>
            </p:nvSpPr>
            <p:spPr>
              <a:xfrm>
                <a:off x="153314" y="3485488"/>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grpSp>
            <p:nvGrpSpPr>
              <p:cNvPr id="111" name="Group 110"/>
              <p:cNvGrpSpPr/>
              <p:nvPr/>
            </p:nvGrpSpPr>
            <p:grpSpPr>
              <a:xfrm>
                <a:off x="997143" y="2530946"/>
                <a:ext cx="2222500" cy="675142"/>
                <a:chOff x="3514011" y="5268913"/>
                <a:chExt cx="2222500" cy="675142"/>
              </a:xfrm>
            </p:grpSpPr>
            <p:pic>
              <p:nvPicPr>
                <p:cNvPr id="104" name="Picture 103" descr="latex-image-1.pdf"/>
                <p:cNvPicPr>
                  <a:picLocks noChangeAspect="1"/>
                </p:cNvPicPr>
                <p:nvPr/>
              </p:nvPicPr>
              <p:blipFill>
                <a:blip r:embed="rId4"/>
                <a:stretch>
                  <a:fillRect/>
                </a:stretch>
              </p:blipFill>
              <p:spPr>
                <a:xfrm>
                  <a:off x="3514011" y="5268913"/>
                  <a:ext cx="1765300" cy="203200"/>
                </a:xfrm>
                <a:prstGeom prst="rect">
                  <a:avLst/>
                </a:prstGeom>
              </p:spPr>
            </p:pic>
            <p:pic>
              <p:nvPicPr>
                <p:cNvPr id="109" name="Picture 108" descr="latex-image-1.pdf"/>
                <p:cNvPicPr>
                  <a:picLocks noChangeAspect="1"/>
                </p:cNvPicPr>
                <p:nvPr/>
              </p:nvPicPr>
              <p:blipFill>
                <a:blip r:embed="rId5"/>
                <a:stretch>
                  <a:fillRect/>
                </a:stretch>
              </p:blipFill>
              <p:spPr>
                <a:xfrm>
                  <a:off x="3514011" y="5517584"/>
                  <a:ext cx="2222500" cy="190500"/>
                </a:xfrm>
                <a:prstGeom prst="rect">
                  <a:avLst/>
                </a:prstGeom>
              </p:spPr>
            </p:pic>
            <p:pic>
              <p:nvPicPr>
                <p:cNvPr id="110" name="Picture 109" descr="latex-image-1.pdf"/>
                <p:cNvPicPr>
                  <a:picLocks noChangeAspect="1"/>
                </p:cNvPicPr>
                <p:nvPr/>
              </p:nvPicPr>
              <p:blipFill>
                <a:blip r:embed="rId6"/>
                <a:stretch>
                  <a:fillRect/>
                </a:stretch>
              </p:blipFill>
              <p:spPr>
                <a:xfrm>
                  <a:off x="3514011" y="5753555"/>
                  <a:ext cx="1358900" cy="190500"/>
                </a:xfrm>
                <a:prstGeom prst="rect">
                  <a:avLst/>
                </a:prstGeom>
              </p:spPr>
            </p:pic>
          </p:grpSp>
        </p:grpSp>
      </p:grpSp>
      <p:sp>
        <p:nvSpPr>
          <p:cNvPr id="2" name="Title 1"/>
          <p:cNvSpPr>
            <a:spLocks noGrp="1"/>
          </p:cNvSpPr>
          <p:nvPr>
            <p:ph type="title"/>
          </p:nvPr>
        </p:nvSpPr>
        <p:spPr/>
        <p:txBody>
          <a:bodyPr/>
          <a:lstStyle/>
          <a:p>
            <a:r>
              <a:rPr lang="en-US" dirty="0"/>
              <a:t>Nonlinear Aerodynamics – Stall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Lift Model</a:t>
            </a:r>
          </a:p>
        </p:txBody>
      </p:sp>
      <p:grpSp>
        <p:nvGrpSpPr>
          <p:cNvPr id="3" name="Group 2">
            <a:extLst>
              <a:ext uri="{FF2B5EF4-FFF2-40B4-BE49-F238E27FC236}">
                <a16:creationId xmlns:a16="http://schemas.microsoft.com/office/drawing/2014/main" id="{E63B061E-DE07-E343-8A08-1A28D76C1874}"/>
              </a:ext>
            </a:extLst>
          </p:cNvPr>
          <p:cNvGrpSpPr/>
          <p:nvPr/>
        </p:nvGrpSpPr>
        <p:grpSpPr>
          <a:xfrm>
            <a:off x="1875104" y="864872"/>
            <a:ext cx="8803056" cy="5640847"/>
            <a:chOff x="2667584" y="1460193"/>
            <a:chExt cx="7827941" cy="5000197"/>
          </a:xfrm>
        </p:grpSpPr>
        <p:grpSp>
          <p:nvGrpSpPr>
            <p:cNvPr id="23" name="Group 22"/>
            <p:cNvGrpSpPr/>
            <p:nvPr/>
          </p:nvGrpSpPr>
          <p:grpSpPr>
            <a:xfrm>
              <a:off x="2667584" y="1460193"/>
              <a:ext cx="6822890" cy="5000197"/>
              <a:chOff x="1649100" y="1373890"/>
              <a:chExt cx="5727700" cy="4197580"/>
            </a:xfrm>
          </p:grpSpPr>
          <p:pic>
            <p:nvPicPr>
              <p:cNvPr id="21" name="Picture 20" descr="temp.pdf"/>
              <p:cNvPicPr>
                <a:picLocks noChangeAspect="1"/>
              </p:cNvPicPr>
              <p:nvPr/>
            </p:nvPicPr>
            <p:blipFill>
              <a:blip r:embed="rId3"/>
              <a:stretch>
                <a:fillRect/>
              </a:stretch>
            </p:blipFill>
            <p:spPr>
              <a:xfrm>
                <a:off x="1649100" y="1373890"/>
                <a:ext cx="5727700" cy="3987801"/>
              </a:xfrm>
              <a:prstGeom prst="rect">
                <a:avLst/>
              </a:prstGeom>
            </p:spPr>
          </p:pic>
          <p:cxnSp>
            <p:nvCxnSpPr>
              <p:cNvPr id="14" name="Straight Arrow Connector 13"/>
              <p:cNvCxnSpPr/>
              <p:nvPr/>
            </p:nvCxnSpPr>
            <p:spPr>
              <a:xfrm>
                <a:off x="5209080" y="2070100"/>
                <a:ext cx="355600" cy="101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4970463" y="3258280"/>
                <a:ext cx="254000" cy="228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5317760" y="2651125"/>
                <a:ext cx="231775" cy="1762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6" name="Picture 15" descr="latex-image-1.pdf"/>
              <p:cNvPicPr>
                <a:picLocks noChangeAspect="1"/>
              </p:cNvPicPr>
              <p:nvPr/>
            </p:nvPicPr>
            <p:blipFill>
              <a:blip r:embed="rId4"/>
              <a:stretch>
                <a:fillRect/>
              </a:stretch>
            </p:blipFill>
            <p:spPr>
              <a:xfrm>
                <a:off x="1766776" y="3079285"/>
                <a:ext cx="424493" cy="297145"/>
              </a:xfrm>
              <a:prstGeom prst="rect">
                <a:avLst/>
              </a:prstGeom>
            </p:spPr>
          </p:pic>
          <p:pic>
            <p:nvPicPr>
              <p:cNvPr id="18" name="Picture 17" descr="latex-image-1.pdf"/>
              <p:cNvPicPr>
                <a:picLocks noChangeAspect="1"/>
              </p:cNvPicPr>
              <p:nvPr/>
            </p:nvPicPr>
            <p:blipFill>
              <a:blip r:embed="rId5"/>
              <a:stretch>
                <a:fillRect/>
              </a:stretch>
            </p:blipFill>
            <p:spPr>
              <a:xfrm>
                <a:off x="3564903" y="1845175"/>
                <a:ext cx="1599727" cy="301125"/>
              </a:xfrm>
              <a:prstGeom prst="rect">
                <a:avLst/>
              </a:prstGeom>
            </p:spPr>
          </p:pic>
          <p:pic>
            <p:nvPicPr>
              <p:cNvPr id="19" name="Picture 18" descr="latex-image-1.pdf"/>
              <p:cNvPicPr>
                <a:picLocks noChangeAspect="1"/>
              </p:cNvPicPr>
              <p:nvPr/>
            </p:nvPicPr>
            <p:blipFill>
              <a:blip r:embed="rId6"/>
              <a:stretch>
                <a:fillRect/>
              </a:stretch>
            </p:blipFill>
            <p:spPr>
              <a:xfrm>
                <a:off x="5603509" y="2370674"/>
                <a:ext cx="841917" cy="340776"/>
              </a:xfrm>
              <a:prstGeom prst="rect">
                <a:avLst/>
              </a:prstGeom>
            </p:spPr>
          </p:pic>
          <p:pic>
            <p:nvPicPr>
              <p:cNvPr id="20" name="Picture 19" descr="latex-image-1.pdf"/>
              <p:cNvPicPr>
                <a:picLocks noChangeAspect="1"/>
              </p:cNvPicPr>
              <p:nvPr/>
            </p:nvPicPr>
            <p:blipFill>
              <a:blip r:embed="rId7"/>
              <a:stretch>
                <a:fillRect/>
              </a:stretch>
            </p:blipFill>
            <p:spPr>
              <a:xfrm>
                <a:off x="5283200" y="3390808"/>
                <a:ext cx="1404308" cy="242122"/>
              </a:xfrm>
              <a:prstGeom prst="rect">
                <a:avLst/>
              </a:prstGeom>
            </p:spPr>
          </p:pic>
          <p:pic>
            <p:nvPicPr>
              <p:cNvPr id="22" name="Picture 21" descr="latex-image-1.pdf"/>
              <p:cNvPicPr>
                <a:picLocks noChangeAspect="1"/>
              </p:cNvPicPr>
              <p:nvPr/>
            </p:nvPicPr>
            <p:blipFill>
              <a:blip r:embed="rId8"/>
              <a:stretch>
                <a:fillRect/>
              </a:stretch>
            </p:blipFill>
            <p:spPr>
              <a:xfrm>
                <a:off x="4290311" y="5229800"/>
                <a:ext cx="1004912" cy="341670"/>
              </a:xfrm>
              <a:prstGeom prst="rect">
                <a:avLst/>
              </a:prstGeom>
            </p:spPr>
          </p:pic>
        </p:grpSp>
        <p:sp>
          <p:nvSpPr>
            <p:cNvPr id="13" name="TextBox 12"/>
            <p:cNvSpPr txBox="1"/>
            <p:nvPr/>
          </p:nvSpPr>
          <p:spPr>
            <a:xfrm>
              <a:off x="8274370" y="1980705"/>
              <a:ext cx="1442071" cy="369332"/>
            </a:xfrm>
            <a:prstGeom prst="rect">
              <a:avLst/>
            </a:prstGeom>
            <a:solidFill>
              <a:schemeClr val="bg1"/>
            </a:solidFill>
            <a:ln>
              <a:solidFill>
                <a:schemeClr val="tx1"/>
              </a:solidFill>
            </a:ln>
          </p:spPr>
          <p:txBody>
            <a:bodyPr wrap="none" rtlCol="0">
              <a:spAutoFit/>
            </a:bodyPr>
            <a:lstStyle/>
            <a:p>
              <a:r>
                <a:rPr lang="en-US" dirty="0"/>
                <a:t>linear model</a:t>
              </a:r>
            </a:p>
          </p:txBody>
        </p:sp>
        <p:cxnSp>
          <p:nvCxnSpPr>
            <p:cNvPr id="24" name="Straight Arrow Connector 23"/>
            <p:cNvCxnSpPr>
              <a:stCxn id="13" idx="1"/>
            </p:cNvCxnSpPr>
            <p:nvPr/>
          </p:nvCxnSpPr>
          <p:spPr>
            <a:xfrm flipH="1">
              <a:off x="7631839" y="2165372"/>
              <a:ext cx="642531" cy="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669384" y="2880328"/>
              <a:ext cx="1826141" cy="369332"/>
            </a:xfrm>
            <a:prstGeom prst="rect">
              <a:avLst/>
            </a:prstGeom>
            <a:solidFill>
              <a:schemeClr val="bg1"/>
            </a:solidFill>
            <a:ln>
              <a:solidFill>
                <a:schemeClr val="tx1"/>
              </a:solidFill>
            </a:ln>
          </p:spPr>
          <p:txBody>
            <a:bodyPr wrap="none" rtlCol="0">
              <a:spAutoFit/>
            </a:bodyPr>
            <a:lstStyle/>
            <a:p>
              <a:r>
                <a:rPr lang="en-US" dirty="0"/>
                <a:t>nonlinear model</a:t>
              </a:r>
            </a:p>
          </p:txBody>
        </p:sp>
        <p:cxnSp>
          <p:nvCxnSpPr>
            <p:cNvPr id="26" name="Straight Arrow Connector 25"/>
            <p:cNvCxnSpPr/>
            <p:nvPr/>
          </p:nvCxnSpPr>
          <p:spPr>
            <a:xfrm flipH="1">
              <a:off x="8146742" y="3106401"/>
              <a:ext cx="522642" cy="19473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1E210E9-67A8-0847-BB9D-6D4F9C96369B}"/>
                </a:ext>
              </a:extLst>
            </p:cNvPr>
            <p:cNvSpPr txBox="1"/>
            <p:nvPr/>
          </p:nvSpPr>
          <p:spPr>
            <a:xfrm>
              <a:off x="6401671" y="4416632"/>
              <a:ext cx="1749197" cy="369332"/>
            </a:xfrm>
            <a:prstGeom prst="rect">
              <a:avLst/>
            </a:prstGeom>
            <a:solidFill>
              <a:schemeClr val="bg1"/>
            </a:solidFill>
            <a:ln>
              <a:solidFill>
                <a:schemeClr val="tx1"/>
              </a:solidFill>
            </a:ln>
          </p:spPr>
          <p:txBody>
            <a:bodyPr wrap="none" rtlCol="0">
              <a:spAutoFit/>
            </a:bodyPr>
            <a:lstStyle/>
            <a:p>
              <a:r>
                <a:rPr lang="en-US" dirty="0"/>
                <a:t>flat-plate model</a:t>
              </a:r>
            </a:p>
          </p:txBody>
        </p:sp>
        <p:cxnSp>
          <p:nvCxnSpPr>
            <p:cNvPr id="28" name="Straight Arrow Connector 27">
              <a:extLst>
                <a:ext uri="{FF2B5EF4-FFF2-40B4-BE49-F238E27FC236}">
                  <a16:creationId xmlns:a16="http://schemas.microsoft.com/office/drawing/2014/main" id="{7D73898B-A0FB-744B-AB63-D676D5FA063C}"/>
                </a:ext>
              </a:extLst>
            </p:cNvPr>
            <p:cNvCxnSpPr>
              <a:cxnSpLocks/>
            </p:cNvCxnSpPr>
            <p:nvPr/>
          </p:nvCxnSpPr>
          <p:spPr>
            <a:xfrm flipV="1">
              <a:off x="7463102" y="4213728"/>
              <a:ext cx="199150" cy="2029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Aerodynamic Model</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92" y="1172538"/>
            <a:ext cx="6134100" cy="1600200"/>
          </a:xfrm>
          <a:prstGeom prst="rect">
            <a:avLst/>
          </a:prstGeom>
        </p:spPr>
      </p:pic>
      <p:cxnSp>
        <p:nvCxnSpPr>
          <p:cNvPr id="5" name="Straight Connector 4"/>
          <p:cNvCxnSpPr/>
          <p:nvPr/>
        </p:nvCxnSpPr>
        <p:spPr>
          <a:xfrm>
            <a:off x="5395521" y="1898664"/>
            <a:ext cx="715121"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387636" y="2753816"/>
            <a:ext cx="715121"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973" y="5289964"/>
            <a:ext cx="5346700" cy="812800"/>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4940" y="3736097"/>
            <a:ext cx="8394700" cy="393700"/>
          </a:xfrm>
          <a:prstGeom prst="rect">
            <a:avLst/>
          </a:prstGeom>
        </p:spPr>
      </p:pic>
      <p:cxnSp>
        <p:nvCxnSpPr>
          <p:cNvPr id="13" name="Straight Connector 12"/>
          <p:cNvCxnSpPr/>
          <p:nvPr/>
        </p:nvCxnSpPr>
        <p:spPr>
          <a:xfrm>
            <a:off x="4692728" y="4167198"/>
            <a:ext cx="1689166"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631637" y="4171650"/>
            <a:ext cx="2609448"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865345" y="4253501"/>
            <a:ext cx="1442071" cy="369332"/>
          </a:xfrm>
          <a:prstGeom prst="rect">
            <a:avLst/>
          </a:prstGeom>
          <a:noFill/>
        </p:spPr>
        <p:txBody>
          <a:bodyPr wrap="none" rtlCol="0">
            <a:spAutoFit/>
          </a:bodyPr>
          <a:lstStyle/>
          <a:p>
            <a:r>
              <a:rPr lang="en-US" dirty="0"/>
              <a:t>linear model</a:t>
            </a:r>
          </a:p>
        </p:txBody>
      </p:sp>
      <p:sp>
        <p:nvSpPr>
          <p:cNvPr id="18" name="TextBox 17"/>
          <p:cNvSpPr txBox="1"/>
          <p:nvPr/>
        </p:nvSpPr>
        <p:spPr>
          <a:xfrm>
            <a:off x="8112495" y="4257953"/>
            <a:ext cx="1762847" cy="369332"/>
          </a:xfrm>
          <a:prstGeom prst="rect">
            <a:avLst/>
          </a:prstGeom>
          <a:noFill/>
        </p:spPr>
        <p:txBody>
          <a:bodyPr wrap="none" rtlCol="0">
            <a:spAutoFit/>
          </a:bodyPr>
          <a:lstStyle/>
          <a:p>
            <a:r>
              <a:rPr lang="en-US" dirty="0"/>
              <a:t>flat-plate model</a:t>
            </a:r>
          </a:p>
        </p:txBody>
      </p:sp>
      <p:sp>
        <p:nvSpPr>
          <p:cNvPr id="19" name="TextBox 18"/>
          <p:cNvSpPr txBox="1"/>
          <p:nvPr/>
        </p:nvSpPr>
        <p:spPr>
          <a:xfrm>
            <a:off x="8264219" y="5515881"/>
            <a:ext cx="1955696" cy="369332"/>
          </a:xfrm>
          <a:prstGeom prst="rect">
            <a:avLst/>
          </a:prstGeom>
          <a:noFill/>
        </p:spPr>
        <p:txBody>
          <a:bodyPr wrap="none" rtlCol="0">
            <a:spAutoFit/>
          </a:bodyPr>
          <a:lstStyle/>
          <a:p>
            <a:r>
              <a:rPr lang="en-US" dirty="0"/>
              <a:t>blending function</a:t>
            </a:r>
          </a:p>
        </p:txBody>
      </p:sp>
    </p:spTree>
    <p:extLst>
      <p:ext uri="{BB962C8B-B14F-4D97-AF65-F5344CB8AC3E}">
        <p14:creationId xmlns:p14="http://schemas.microsoft.com/office/powerpoint/2010/main" val="525234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D0C1-55BC-F24C-8F28-C9ACD888F1FB}"/>
              </a:ext>
            </a:extLst>
          </p:cNvPr>
          <p:cNvSpPr>
            <a:spLocks noGrp="1"/>
          </p:cNvSpPr>
          <p:nvPr>
            <p:ph type="title"/>
          </p:nvPr>
        </p:nvSpPr>
        <p:spPr/>
        <p:txBody>
          <a:bodyPr/>
          <a:lstStyle/>
          <a:p>
            <a:r>
              <a:rPr lang="en-US" dirty="0"/>
              <a:t>Blending Function</a:t>
            </a:r>
          </a:p>
        </p:txBody>
      </p:sp>
      <p:pic>
        <p:nvPicPr>
          <p:cNvPr id="4" name="Picture 3">
            <a:extLst>
              <a:ext uri="{FF2B5EF4-FFF2-40B4-BE49-F238E27FC236}">
                <a16:creationId xmlns:a16="http://schemas.microsoft.com/office/drawing/2014/main" id="{95A8DA0A-5842-0B4B-A290-01860DF64DBD}"/>
              </a:ext>
            </a:extLst>
          </p:cNvPr>
          <p:cNvPicPr>
            <a:picLocks noChangeAspect="1"/>
          </p:cNvPicPr>
          <p:nvPr/>
        </p:nvPicPr>
        <p:blipFill rotWithShape="1">
          <a:blip r:embed="rId3"/>
          <a:srcRect t="15339" b="15398"/>
          <a:stretch/>
        </p:blipFill>
        <p:spPr>
          <a:xfrm>
            <a:off x="609600" y="819542"/>
            <a:ext cx="6532880" cy="5855673"/>
          </a:xfrm>
          <a:prstGeom prst="rect">
            <a:avLst/>
          </a:prstGeom>
        </p:spPr>
      </p:pic>
      <p:pic>
        <p:nvPicPr>
          <p:cNvPr id="3" name="Picture 2">
            <a:extLst>
              <a:ext uri="{FF2B5EF4-FFF2-40B4-BE49-F238E27FC236}">
                <a16:creationId xmlns:a16="http://schemas.microsoft.com/office/drawing/2014/main" id="{2310D9A7-8A3D-B44D-9C2B-B34248B9B977}"/>
              </a:ext>
            </a:extLst>
          </p:cNvPr>
          <p:cNvPicPr>
            <a:picLocks noChangeAspect="1"/>
          </p:cNvPicPr>
          <p:nvPr/>
        </p:nvPicPr>
        <p:blipFill>
          <a:blip r:embed="rId4"/>
          <a:stretch>
            <a:fillRect/>
          </a:stretch>
        </p:blipFill>
        <p:spPr>
          <a:xfrm>
            <a:off x="5500308" y="3300674"/>
            <a:ext cx="6441867" cy="905566"/>
          </a:xfrm>
          <a:prstGeom prst="rect">
            <a:avLst/>
          </a:prstGeom>
        </p:spPr>
      </p:pic>
    </p:spTree>
    <p:extLst>
      <p:ext uri="{BB962C8B-B14F-4D97-AF65-F5344CB8AC3E}">
        <p14:creationId xmlns:p14="http://schemas.microsoft.com/office/powerpoint/2010/main" val="1729429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Aerodynamic Model</a:t>
            </a:r>
          </a:p>
        </p:txBody>
      </p:sp>
      <p:grpSp>
        <p:nvGrpSpPr>
          <p:cNvPr id="8" name="Group 7"/>
          <p:cNvGrpSpPr/>
          <p:nvPr/>
        </p:nvGrpSpPr>
        <p:grpSpPr>
          <a:xfrm>
            <a:off x="6000584" y="2730016"/>
            <a:ext cx="5429415" cy="3858598"/>
            <a:chOff x="1649100" y="1373890"/>
            <a:chExt cx="5727700" cy="4197580"/>
          </a:xfrm>
        </p:grpSpPr>
        <p:pic>
          <p:nvPicPr>
            <p:cNvPr id="9" name="Picture 8" descr="temp.pdf"/>
            <p:cNvPicPr>
              <a:picLocks noChangeAspect="1"/>
            </p:cNvPicPr>
            <p:nvPr/>
          </p:nvPicPr>
          <p:blipFill>
            <a:blip r:embed="rId3"/>
            <a:stretch>
              <a:fillRect/>
            </a:stretch>
          </p:blipFill>
          <p:spPr>
            <a:xfrm>
              <a:off x="1649100" y="1373890"/>
              <a:ext cx="5727700" cy="3987801"/>
            </a:xfrm>
            <a:prstGeom prst="rect">
              <a:avLst/>
            </a:prstGeom>
          </p:spPr>
        </p:pic>
        <p:cxnSp>
          <p:nvCxnSpPr>
            <p:cNvPr id="10" name="Straight Arrow Connector 9"/>
            <p:cNvCxnSpPr/>
            <p:nvPr/>
          </p:nvCxnSpPr>
          <p:spPr>
            <a:xfrm>
              <a:off x="5209080" y="2070100"/>
              <a:ext cx="355600" cy="101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10800000">
              <a:off x="4970463" y="3258280"/>
              <a:ext cx="254000" cy="228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0800000" flipV="1">
              <a:off x="5317760" y="2651125"/>
              <a:ext cx="231775" cy="1762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descr="latex-image-1.pdf"/>
            <p:cNvPicPr>
              <a:picLocks noChangeAspect="1"/>
            </p:cNvPicPr>
            <p:nvPr/>
          </p:nvPicPr>
          <p:blipFill>
            <a:blip r:embed="rId4"/>
            <a:stretch>
              <a:fillRect/>
            </a:stretch>
          </p:blipFill>
          <p:spPr>
            <a:xfrm>
              <a:off x="1766776" y="3079285"/>
              <a:ext cx="424493" cy="297145"/>
            </a:xfrm>
            <a:prstGeom prst="rect">
              <a:avLst/>
            </a:prstGeom>
          </p:spPr>
        </p:pic>
        <p:pic>
          <p:nvPicPr>
            <p:cNvPr id="14" name="Picture 13" descr="latex-image-1.pdf"/>
            <p:cNvPicPr>
              <a:picLocks noChangeAspect="1"/>
            </p:cNvPicPr>
            <p:nvPr/>
          </p:nvPicPr>
          <p:blipFill>
            <a:blip r:embed="rId5"/>
            <a:stretch>
              <a:fillRect/>
            </a:stretch>
          </p:blipFill>
          <p:spPr>
            <a:xfrm>
              <a:off x="3564903" y="1845175"/>
              <a:ext cx="1599727" cy="301125"/>
            </a:xfrm>
            <a:prstGeom prst="rect">
              <a:avLst/>
            </a:prstGeom>
          </p:spPr>
        </p:pic>
        <p:pic>
          <p:nvPicPr>
            <p:cNvPr id="15" name="Picture 14" descr="latex-image-1.pdf"/>
            <p:cNvPicPr>
              <a:picLocks noChangeAspect="1"/>
            </p:cNvPicPr>
            <p:nvPr/>
          </p:nvPicPr>
          <p:blipFill>
            <a:blip r:embed="rId6"/>
            <a:stretch>
              <a:fillRect/>
            </a:stretch>
          </p:blipFill>
          <p:spPr>
            <a:xfrm>
              <a:off x="5603509" y="2370674"/>
              <a:ext cx="841917" cy="340776"/>
            </a:xfrm>
            <a:prstGeom prst="rect">
              <a:avLst/>
            </a:prstGeom>
          </p:spPr>
        </p:pic>
        <p:pic>
          <p:nvPicPr>
            <p:cNvPr id="16" name="Picture 15" descr="latex-image-1.pdf"/>
            <p:cNvPicPr>
              <a:picLocks noChangeAspect="1"/>
            </p:cNvPicPr>
            <p:nvPr/>
          </p:nvPicPr>
          <p:blipFill>
            <a:blip r:embed="rId7"/>
            <a:stretch>
              <a:fillRect/>
            </a:stretch>
          </p:blipFill>
          <p:spPr>
            <a:xfrm>
              <a:off x="5283200" y="3390808"/>
              <a:ext cx="1404308" cy="242122"/>
            </a:xfrm>
            <a:prstGeom prst="rect">
              <a:avLst/>
            </a:prstGeom>
          </p:spPr>
        </p:pic>
        <p:pic>
          <p:nvPicPr>
            <p:cNvPr id="17" name="Picture 16" descr="latex-image-1.pdf"/>
            <p:cNvPicPr>
              <a:picLocks noChangeAspect="1"/>
            </p:cNvPicPr>
            <p:nvPr/>
          </p:nvPicPr>
          <p:blipFill>
            <a:blip r:embed="rId8"/>
            <a:stretch>
              <a:fillRect/>
            </a:stretch>
          </p:blipFill>
          <p:spPr>
            <a:xfrm>
              <a:off x="4290311" y="5229800"/>
              <a:ext cx="1004912" cy="341670"/>
            </a:xfrm>
            <a:prstGeom prst="rect">
              <a:avLst/>
            </a:prstGeom>
          </p:spPr>
        </p:pic>
      </p:grpSp>
      <p:pic>
        <p:nvPicPr>
          <p:cNvPr id="3" name="Picture 2">
            <a:extLst>
              <a:ext uri="{FF2B5EF4-FFF2-40B4-BE49-F238E27FC236}">
                <a16:creationId xmlns:a16="http://schemas.microsoft.com/office/drawing/2014/main" id="{672D5D98-4666-664C-B14C-22C60B314F03}"/>
              </a:ext>
            </a:extLst>
          </p:cNvPr>
          <p:cNvPicPr>
            <a:picLocks noChangeAspect="1"/>
          </p:cNvPicPr>
          <p:nvPr/>
        </p:nvPicPr>
        <p:blipFill>
          <a:blip r:embed="rId9"/>
          <a:stretch>
            <a:fillRect/>
          </a:stretch>
        </p:blipFill>
        <p:spPr>
          <a:xfrm>
            <a:off x="425926" y="904121"/>
            <a:ext cx="9945341" cy="3947013"/>
          </a:xfrm>
          <a:prstGeom prst="rect">
            <a:avLst/>
          </a:prstGeom>
        </p:spPr>
      </p:pic>
    </p:spTree>
    <p:extLst>
      <p:ext uri="{BB962C8B-B14F-4D97-AF65-F5344CB8AC3E}">
        <p14:creationId xmlns:p14="http://schemas.microsoft.com/office/powerpoint/2010/main" val="1263185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pic>
        <p:nvPicPr>
          <p:cNvPr id="7" name="Picture 6"/>
          <p:cNvPicPr>
            <a:picLocks noChangeAspect="1"/>
          </p:cNvPicPr>
          <p:nvPr/>
        </p:nvPicPr>
        <p:blipFill>
          <a:blip r:embed="rId3"/>
          <a:stretch>
            <a:fillRect/>
          </a:stretch>
        </p:blipFill>
        <p:spPr>
          <a:xfrm>
            <a:off x="1930400" y="1257300"/>
            <a:ext cx="8331200" cy="4914900"/>
          </a:xfrm>
          <a:prstGeom prst="rect">
            <a:avLst/>
          </a:prstGeom>
        </p:spPr>
      </p:pic>
    </p:spTree>
    <p:extLst>
      <p:ext uri="{BB962C8B-B14F-4D97-AF65-F5344CB8AC3E}">
        <p14:creationId xmlns:p14="http://schemas.microsoft.com/office/powerpoint/2010/main" val="3391834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AC6FC-76D2-5D0F-7D81-A003CF180E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1906D-2267-E523-4155-5F98A8C78EF1}"/>
              </a:ext>
            </a:extLst>
          </p:cNvPr>
          <p:cNvSpPr>
            <a:spLocks noGrp="1"/>
          </p:cNvSpPr>
          <p:nvPr>
            <p:ph type="title"/>
          </p:nvPr>
        </p:nvSpPr>
        <p:spPr/>
        <p:txBody>
          <a:bodyPr/>
          <a:lstStyle/>
          <a:p>
            <a:r>
              <a:rPr lang="en-US" dirty="0"/>
              <a:t>Drag vs. Angle of Attack</a:t>
            </a:r>
          </a:p>
        </p:txBody>
      </p:sp>
      <p:grpSp>
        <p:nvGrpSpPr>
          <p:cNvPr id="7" name="Group 6">
            <a:extLst>
              <a:ext uri="{FF2B5EF4-FFF2-40B4-BE49-F238E27FC236}">
                <a16:creationId xmlns:a16="http://schemas.microsoft.com/office/drawing/2014/main" id="{6EB555E6-B806-9C4D-2FB7-9D8D4C383146}"/>
              </a:ext>
            </a:extLst>
          </p:cNvPr>
          <p:cNvGrpSpPr/>
          <p:nvPr/>
        </p:nvGrpSpPr>
        <p:grpSpPr>
          <a:xfrm>
            <a:off x="420907" y="1070649"/>
            <a:ext cx="5674823" cy="5177751"/>
            <a:chOff x="1889054" y="1652085"/>
            <a:chExt cx="4720255" cy="4510419"/>
          </a:xfrm>
        </p:grpSpPr>
        <p:grpSp>
          <p:nvGrpSpPr>
            <p:cNvPr id="52" name="Group 51">
              <a:extLst>
                <a:ext uri="{FF2B5EF4-FFF2-40B4-BE49-F238E27FC236}">
                  <a16:creationId xmlns:a16="http://schemas.microsoft.com/office/drawing/2014/main" id="{0785A988-F16C-152F-25D2-3F1E88E6E3F1}"/>
                </a:ext>
              </a:extLst>
            </p:cNvPr>
            <p:cNvGrpSpPr/>
            <p:nvPr/>
          </p:nvGrpSpPr>
          <p:grpSpPr>
            <a:xfrm>
              <a:off x="1889054" y="1652085"/>
              <a:ext cx="4720255" cy="3645436"/>
              <a:chOff x="2794000" y="1411288"/>
              <a:chExt cx="4521200" cy="3491706"/>
            </a:xfrm>
          </p:grpSpPr>
          <p:cxnSp>
            <p:nvCxnSpPr>
              <p:cNvPr id="6" name="Straight Connector 5">
                <a:extLst>
                  <a:ext uri="{FF2B5EF4-FFF2-40B4-BE49-F238E27FC236}">
                    <a16:creationId xmlns:a16="http://schemas.microsoft.com/office/drawing/2014/main" id="{73ECC22A-9CB8-51CB-0344-FFC6B68BD71D}"/>
                  </a:ext>
                </a:extLst>
              </p:cNvPr>
              <p:cNvCxnSpPr/>
              <p:nvPr/>
            </p:nvCxnSpPr>
            <p:spPr>
              <a:xfrm rot="5400000">
                <a:off x="2420541" y="3156347"/>
                <a:ext cx="3491706" cy="1588"/>
              </a:xfrm>
              <a:prstGeom prst="line">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234BDE2-7010-8778-9391-2386CFBC0064}"/>
                  </a:ext>
                </a:extLst>
              </p:cNvPr>
              <p:cNvCxnSpPr/>
              <p:nvPr/>
            </p:nvCxnSpPr>
            <p:spPr>
              <a:xfrm>
                <a:off x="2971800" y="4457700"/>
                <a:ext cx="4114800" cy="1588"/>
              </a:xfrm>
              <a:prstGeom prst="line">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AA02F32-A29A-32A8-3B68-A5A2F77540F4}"/>
                  </a:ext>
                </a:extLst>
              </p:cNvPr>
              <p:cNvCxnSpPr/>
              <p:nvPr/>
            </p:nvCxnSpPr>
            <p:spPr>
              <a:xfrm rot="5400000">
                <a:off x="4471988" y="3918744"/>
                <a:ext cx="1192212"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E73B87F-6FC4-82DD-FC4A-7E025E091884}"/>
                  </a:ext>
                </a:extLst>
              </p:cNvPr>
              <p:cNvCxnSpPr/>
              <p:nvPr/>
            </p:nvCxnSpPr>
            <p:spPr>
              <a:xfrm>
                <a:off x="4133850" y="3317876"/>
                <a:ext cx="93980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14CD8DD-8CA3-6FA5-0CDA-1DC1D4420980}"/>
                  </a:ext>
                </a:extLst>
              </p:cNvPr>
              <p:cNvCxnSpPr/>
              <p:nvPr/>
            </p:nvCxnSpPr>
            <p:spPr>
              <a:xfrm>
                <a:off x="3060700" y="4021138"/>
                <a:ext cx="110490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Freeform 20">
                <a:extLst>
                  <a:ext uri="{FF2B5EF4-FFF2-40B4-BE49-F238E27FC236}">
                    <a16:creationId xmlns:a16="http://schemas.microsoft.com/office/drawing/2014/main" id="{1C5F1C86-2646-3142-7E62-54962B25CDFB}"/>
                  </a:ext>
                </a:extLst>
              </p:cNvPr>
              <p:cNvSpPr/>
              <p:nvPr/>
            </p:nvSpPr>
            <p:spPr>
              <a:xfrm>
                <a:off x="3124200" y="1581150"/>
                <a:ext cx="3130550" cy="2440517"/>
              </a:xfrm>
              <a:custGeom>
                <a:avLst/>
                <a:gdLst>
                  <a:gd name="connsiteX0" fmla="*/ 0 w 3130550"/>
                  <a:gd name="connsiteY0" fmla="*/ 2324100 h 2440517"/>
                  <a:gd name="connsiteX1" fmla="*/ 234950 w 3130550"/>
                  <a:gd name="connsiteY1" fmla="*/ 2400300 h 2440517"/>
                  <a:gd name="connsiteX2" fmla="*/ 520700 w 3130550"/>
                  <a:gd name="connsiteY2" fmla="*/ 2438400 h 2440517"/>
                  <a:gd name="connsiteX3" fmla="*/ 806450 w 3130550"/>
                  <a:gd name="connsiteY3" fmla="*/ 2413000 h 2440517"/>
                  <a:gd name="connsiteX4" fmla="*/ 1136650 w 3130550"/>
                  <a:gd name="connsiteY4" fmla="*/ 2317750 h 2440517"/>
                  <a:gd name="connsiteX5" fmla="*/ 1568450 w 3130550"/>
                  <a:gd name="connsiteY5" fmla="*/ 2063750 h 2440517"/>
                  <a:gd name="connsiteX6" fmla="*/ 2082800 w 3130550"/>
                  <a:gd name="connsiteY6" fmla="*/ 1587500 h 2440517"/>
                  <a:gd name="connsiteX7" fmla="*/ 2514600 w 3130550"/>
                  <a:gd name="connsiteY7" fmla="*/ 1028700 h 2440517"/>
                  <a:gd name="connsiteX8" fmla="*/ 2901950 w 3130550"/>
                  <a:gd name="connsiteY8" fmla="*/ 406400 h 2440517"/>
                  <a:gd name="connsiteX9" fmla="*/ 3130550 w 3130550"/>
                  <a:gd name="connsiteY9" fmla="*/ 0 h 244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0550" h="2440517">
                    <a:moveTo>
                      <a:pt x="0" y="2324100"/>
                    </a:moveTo>
                    <a:cubicBezTo>
                      <a:pt x="74083" y="2352675"/>
                      <a:pt x="148167" y="2381250"/>
                      <a:pt x="234950" y="2400300"/>
                    </a:cubicBezTo>
                    <a:cubicBezTo>
                      <a:pt x="321733" y="2419350"/>
                      <a:pt x="425450" y="2436283"/>
                      <a:pt x="520700" y="2438400"/>
                    </a:cubicBezTo>
                    <a:cubicBezTo>
                      <a:pt x="615950" y="2440517"/>
                      <a:pt x="703792" y="2433108"/>
                      <a:pt x="806450" y="2413000"/>
                    </a:cubicBezTo>
                    <a:cubicBezTo>
                      <a:pt x="909108" y="2392892"/>
                      <a:pt x="1009650" y="2375958"/>
                      <a:pt x="1136650" y="2317750"/>
                    </a:cubicBezTo>
                    <a:cubicBezTo>
                      <a:pt x="1263650" y="2259542"/>
                      <a:pt x="1410758" y="2185458"/>
                      <a:pt x="1568450" y="2063750"/>
                    </a:cubicBezTo>
                    <a:cubicBezTo>
                      <a:pt x="1726142" y="1942042"/>
                      <a:pt x="1925108" y="1760008"/>
                      <a:pt x="2082800" y="1587500"/>
                    </a:cubicBezTo>
                    <a:cubicBezTo>
                      <a:pt x="2240492" y="1414992"/>
                      <a:pt x="2378075" y="1225550"/>
                      <a:pt x="2514600" y="1028700"/>
                    </a:cubicBezTo>
                    <a:cubicBezTo>
                      <a:pt x="2651125" y="831850"/>
                      <a:pt x="2799292" y="577850"/>
                      <a:pt x="2901950" y="406400"/>
                    </a:cubicBezTo>
                    <a:cubicBezTo>
                      <a:pt x="3004608" y="234950"/>
                      <a:pt x="3130550" y="0"/>
                      <a:pt x="3130550" y="0"/>
                    </a:cubicBezTo>
                  </a:path>
                </a:pathLst>
              </a:cu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1BA30E0-36F4-A821-3EEB-5FF0762F7493}"/>
                  </a:ext>
                </a:extLst>
              </p:cNvPr>
              <p:cNvCxnSpPr/>
              <p:nvPr/>
            </p:nvCxnSpPr>
            <p:spPr>
              <a:xfrm flipV="1">
                <a:off x="3727450" y="1727200"/>
                <a:ext cx="2965450" cy="29083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5" name="Picture 24" descr="latex-image-1.pdf">
                <a:extLst>
                  <a:ext uri="{FF2B5EF4-FFF2-40B4-BE49-F238E27FC236}">
                    <a16:creationId xmlns:a16="http://schemas.microsoft.com/office/drawing/2014/main" id="{F3840A80-CCAC-F91B-D89F-C7882FB9D1D6}"/>
                  </a:ext>
                </a:extLst>
              </p:cNvPr>
              <p:cNvPicPr>
                <a:picLocks noChangeAspect="1"/>
              </p:cNvPicPr>
              <p:nvPr/>
            </p:nvPicPr>
            <p:blipFill>
              <a:blip r:embed="rId3"/>
              <a:stretch>
                <a:fillRect/>
              </a:stretch>
            </p:blipFill>
            <p:spPr>
              <a:xfrm>
                <a:off x="6578600" y="4540250"/>
                <a:ext cx="127000" cy="101600"/>
              </a:xfrm>
              <a:prstGeom prst="rect">
                <a:avLst/>
              </a:prstGeom>
            </p:spPr>
          </p:pic>
          <p:pic>
            <p:nvPicPr>
              <p:cNvPr id="26" name="Picture 25" descr="latex-image-1.pdf">
                <a:extLst>
                  <a:ext uri="{FF2B5EF4-FFF2-40B4-BE49-F238E27FC236}">
                    <a16:creationId xmlns:a16="http://schemas.microsoft.com/office/drawing/2014/main" id="{D00546C5-927B-B556-F764-CAF549489ECC}"/>
                  </a:ext>
                </a:extLst>
              </p:cNvPr>
              <p:cNvPicPr>
                <a:picLocks noChangeAspect="1"/>
              </p:cNvPicPr>
              <p:nvPr/>
            </p:nvPicPr>
            <p:blipFill>
              <a:blip r:embed="rId4"/>
              <a:stretch>
                <a:fillRect/>
              </a:stretch>
            </p:blipFill>
            <p:spPr>
              <a:xfrm>
                <a:off x="3784600" y="1638300"/>
                <a:ext cx="279400" cy="177800"/>
              </a:xfrm>
              <a:prstGeom prst="rect">
                <a:avLst/>
              </a:prstGeom>
            </p:spPr>
          </p:pic>
          <p:pic>
            <p:nvPicPr>
              <p:cNvPr id="30" name="Picture 29" descr="latex-image-1.pdf">
                <a:extLst>
                  <a:ext uri="{FF2B5EF4-FFF2-40B4-BE49-F238E27FC236}">
                    <a16:creationId xmlns:a16="http://schemas.microsoft.com/office/drawing/2014/main" id="{83C00F33-D496-1751-6CA0-309E3AE8D858}"/>
                  </a:ext>
                </a:extLst>
              </p:cNvPr>
              <p:cNvPicPr>
                <a:picLocks noChangeAspect="1"/>
              </p:cNvPicPr>
              <p:nvPr/>
            </p:nvPicPr>
            <p:blipFill>
              <a:blip r:embed="rId5"/>
              <a:stretch>
                <a:fillRect/>
              </a:stretch>
            </p:blipFill>
            <p:spPr>
              <a:xfrm>
                <a:off x="4826000" y="1524000"/>
                <a:ext cx="889000" cy="355600"/>
              </a:xfrm>
              <a:prstGeom prst="rect">
                <a:avLst/>
              </a:prstGeom>
            </p:spPr>
          </p:pic>
          <p:pic>
            <p:nvPicPr>
              <p:cNvPr id="31" name="Picture 30" descr="latex-image-1.pdf">
                <a:extLst>
                  <a:ext uri="{FF2B5EF4-FFF2-40B4-BE49-F238E27FC236}">
                    <a16:creationId xmlns:a16="http://schemas.microsoft.com/office/drawing/2014/main" id="{2DD866D9-F47F-3EB7-7C6F-3EA742C5AE2B}"/>
                  </a:ext>
                </a:extLst>
              </p:cNvPr>
              <p:cNvPicPr>
                <a:picLocks noChangeAspect="1"/>
              </p:cNvPicPr>
              <p:nvPr/>
            </p:nvPicPr>
            <p:blipFill>
              <a:blip r:embed="rId6"/>
              <a:stretch>
                <a:fillRect/>
              </a:stretch>
            </p:blipFill>
            <p:spPr>
              <a:xfrm>
                <a:off x="6464300" y="2400300"/>
                <a:ext cx="850900" cy="165100"/>
              </a:xfrm>
              <a:prstGeom prst="rect">
                <a:avLst/>
              </a:prstGeom>
            </p:spPr>
          </p:pic>
          <p:cxnSp>
            <p:nvCxnSpPr>
              <p:cNvPr id="33" name="Straight Arrow Connector 32">
                <a:extLst>
                  <a:ext uri="{FF2B5EF4-FFF2-40B4-BE49-F238E27FC236}">
                    <a16:creationId xmlns:a16="http://schemas.microsoft.com/office/drawing/2014/main" id="{1FAC6923-1248-8249-0427-84B102625861}"/>
                  </a:ext>
                </a:extLst>
              </p:cNvPr>
              <p:cNvCxnSpPr/>
              <p:nvPr/>
            </p:nvCxnSpPr>
            <p:spPr>
              <a:xfrm rot="10800000">
                <a:off x="6115050" y="2305050"/>
                <a:ext cx="323850" cy="127000"/>
              </a:xfrm>
              <a:prstGeom prst="straightConnector1">
                <a:avLst/>
              </a:prstGeom>
              <a:ln w="12700">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4B2B1E12-D852-0302-E47E-5AE7F1CEC6A7}"/>
                  </a:ext>
                </a:extLst>
              </p:cNvPr>
              <p:cNvCxnSpPr/>
              <p:nvPr/>
            </p:nvCxnSpPr>
            <p:spPr>
              <a:xfrm>
                <a:off x="5740400" y="1733550"/>
                <a:ext cx="368300" cy="107950"/>
              </a:xfrm>
              <a:prstGeom prst="straightConnector1">
                <a:avLst/>
              </a:prstGeom>
              <a:ln w="12700">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cxnSp>
          <p:pic>
            <p:nvPicPr>
              <p:cNvPr id="37" name="Picture 36" descr="latex-image-1.pdf">
                <a:extLst>
                  <a:ext uri="{FF2B5EF4-FFF2-40B4-BE49-F238E27FC236}">
                    <a16:creationId xmlns:a16="http://schemas.microsoft.com/office/drawing/2014/main" id="{2E85D6C4-C0B8-09DB-917A-BDDAE43AE65C}"/>
                  </a:ext>
                </a:extLst>
              </p:cNvPr>
              <p:cNvPicPr>
                <a:picLocks noChangeAspect="1"/>
              </p:cNvPicPr>
              <p:nvPr/>
            </p:nvPicPr>
            <p:blipFill>
              <a:blip r:embed="rId7"/>
              <a:stretch>
                <a:fillRect/>
              </a:stretch>
            </p:blipFill>
            <p:spPr>
              <a:xfrm>
                <a:off x="5003800" y="4521200"/>
                <a:ext cx="152400" cy="127000"/>
              </a:xfrm>
              <a:prstGeom prst="rect">
                <a:avLst/>
              </a:prstGeom>
            </p:spPr>
          </p:pic>
          <p:pic>
            <p:nvPicPr>
              <p:cNvPr id="39" name="Picture 38" descr="latex-image-1.pdf">
                <a:extLst>
                  <a:ext uri="{FF2B5EF4-FFF2-40B4-BE49-F238E27FC236}">
                    <a16:creationId xmlns:a16="http://schemas.microsoft.com/office/drawing/2014/main" id="{78AC69D4-E89F-7F10-473B-F07B3AFB5E3B}"/>
                  </a:ext>
                </a:extLst>
              </p:cNvPr>
              <p:cNvPicPr>
                <a:picLocks noChangeAspect="1"/>
              </p:cNvPicPr>
              <p:nvPr/>
            </p:nvPicPr>
            <p:blipFill>
              <a:blip r:embed="rId8"/>
              <a:stretch>
                <a:fillRect/>
              </a:stretch>
            </p:blipFill>
            <p:spPr>
              <a:xfrm>
                <a:off x="3892550" y="3219450"/>
                <a:ext cx="203200" cy="165100"/>
              </a:xfrm>
              <a:prstGeom prst="rect">
                <a:avLst/>
              </a:prstGeom>
            </p:spPr>
          </p:pic>
          <p:pic>
            <p:nvPicPr>
              <p:cNvPr id="40" name="Picture 39" descr="latex-image-1.pdf">
                <a:extLst>
                  <a:ext uri="{FF2B5EF4-FFF2-40B4-BE49-F238E27FC236}">
                    <a16:creationId xmlns:a16="http://schemas.microsoft.com/office/drawing/2014/main" id="{1D69B6D5-224C-5C71-C03F-812881291F6D}"/>
                  </a:ext>
                </a:extLst>
              </p:cNvPr>
              <p:cNvPicPr>
                <a:picLocks noChangeAspect="1"/>
              </p:cNvPicPr>
              <p:nvPr/>
            </p:nvPicPr>
            <p:blipFill>
              <a:blip r:embed="rId9"/>
              <a:stretch>
                <a:fillRect/>
              </a:stretch>
            </p:blipFill>
            <p:spPr>
              <a:xfrm>
                <a:off x="3670300" y="4114800"/>
                <a:ext cx="254000" cy="165100"/>
              </a:xfrm>
              <a:prstGeom prst="rect">
                <a:avLst/>
              </a:prstGeom>
            </p:spPr>
          </p:pic>
          <p:cxnSp>
            <p:nvCxnSpPr>
              <p:cNvPr id="41" name="Straight Connector 40">
                <a:extLst>
                  <a:ext uri="{FF2B5EF4-FFF2-40B4-BE49-F238E27FC236}">
                    <a16:creationId xmlns:a16="http://schemas.microsoft.com/office/drawing/2014/main" id="{B1570CE0-2019-829C-26CF-230D6DD88601}"/>
                  </a:ext>
                </a:extLst>
              </p:cNvPr>
              <p:cNvCxnSpPr/>
              <p:nvPr/>
            </p:nvCxnSpPr>
            <p:spPr>
              <a:xfrm>
                <a:off x="3937000" y="4200526"/>
                <a:ext cx="22225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3" name="Picture 42" descr="latex-image-1.pdf">
                <a:extLst>
                  <a:ext uri="{FF2B5EF4-FFF2-40B4-BE49-F238E27FC236}">
                    <a16:creationId xmlns:a16="http://schemas.microsoft.com/office/drawing/2014/main" id="{D3C6DED6-F024-DBB3-C386-E9B242D90783}"/>
                  </a:ext>
                </a:extLst>
              </p:cNvPr>
              <p:cNvPicPr>
                <a:picLocks noChangeAspect="1"/>
              </p:cNvPicPr>
              <p:nvPr/>
            </p:nvPicPr>
            <p:blipFill>
              <a:blip r:embed="rId10"/>
              <a:stretch>
                <a:fillRect/>
              </a:stretch>
            </p:blipFill>
            <p:spPr>
              <a:xfrm>
                <a:off x="2794000" y="3930650"/>
                <a:ext cx="254000" cy="177800"/>
              </a:xfrm>
              <a:prstGeom prst="rect">
                <a:avLst/>
              </a:prstGeom>
            </p:spPr>
          </p:pic>
          <p:pic>
            <p:nvPicPr>
              <p:cNvPr id="46" name="Picture 45" descr="latex-image-1.pdf">
                <a:extLst>
                  <a:ext uri="{FF2B5EF4-FFF2-40B4-BE49-F238E27FC236}">
                    <a16:creationId xmlns:a16="http://schemas.microsoft.com/office/drawing/2014/main" id="{387258B1-88A0-1497-25FA-ABE16C435EE4}"/>
                  </a:ext>
                </a:extLst>
              </p:cNvPr>
              <p:cNvPicPr>
                <a:picLocks noChangeAspect="1"/>
              </p:cNvPicPr>
              <p:nvPr/>
            </p:nvPicPr>
            <p:blipFill>
              <a:blip r:embed="rId11"/>
              <a:stretch>
                <a:fillRect/>
              </a:stretch>
            </p:blipFill>
            <p:spPr>
              <a:xfrm>
                <a:off x="5867400" y="2679700"/>
                <a:ext cx="279400" cy="165100"/>
              </a:xfrm>
              <a:prstGeom prst="rect">
                <a:avLst/>
              </a:prstGeom>
            </p:spPr>
          </p:pic>
          <p:cxnSp>
            <p:nvCxnSpPr>
              <p:cNvPr id="47" name="Straight Connector 46">
                <a:extLst>
                  <a:ext uri="{FF2B5EF4-FFF2-40B4-BE49-F238E27FC236}">
                    <a16:creationId xmlns:a16="http://schemas.microsoft.com/office/drawing/2014/main" id="{124D126D-8097-A433-6962-D878957BC6F3}"/>
                  </a:ext>
                </a:extLst>
              </p:cNvPr>
              <p:cNvCxnSpPr/>
              <p:nvPr/>
            </p:nvCxnSpPr>
            <p:spPr>
              <a:xfrm>
                <a:off x="5461000" y="2949576"/>
                <a:ext cx="35560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96062EA-9C92-CEBA-EEB1-9A5A66E5F93D}"/>
                  </a:ext>
                </a:extLst>
              </p:cNvPr>
              <p:cNvCxnSpPr/>
              <p:nvPr/>
            </p:nvCxnSpPr>
            <p:spPr>
              <a:xfrm rot="5400000">
                <a:off x="5638404" y="2766616"/>
                <a:ext cx="372268"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51" name="Picture 50" descr="latex-image-1.pdf">
                <a:extLst>
                  <a:ext uri="{FF2B5EF4-FFF2-40B4-BE49-F238E27FC236}">
                    <a16:creationId xmlns:a16="http://schemas.microsoft.com/office/drawing/2014/main" id="{2A4A5B78-02EF-2778-06EC-71C4FFF1D368}"/>
                  </a:ext>
                </a:extLst>
              </p:cNvPr>
              <p:cNvPicPr>
                <a:picLocks noChangeAspect="1"/>
              </p:cNvPicPr>
              <p:nvPr/>
            </p:nvPicPr>
            <p:blipFill>
              <a:blip r:embed="rId12"/>
              <a:stretch>
                <a:fillRect/>
              </a:stretch>
            </p:blipFill>
            <p:spPr>
              <a:xfrm>
                <a:off x="5600700" y="2990850"/>
                <a:ext cx="63500" cy="114300"/>
              </a:xfrm>
              <a:prstGeom prst="rect">
                <a:avLst/>
              </a:prstGeom>
            </p:spPr>
          </p:pic>
        </p:grpSp>
        <p:sp>
          <p:nvSpPr>
            <p:cNvPr id="3" name="TextBox 2">
              <a:extLst>
                <a:ext uri="{FF2B5EF4-FFF2-40B4-BE49-F238E27FC236}">
                  <a16:creationId xmlns:a16="http://schemas.microsoft.com/office/drawing/2014/main" id="{5E60355E-ED9A-5937-0AF1-D6811FF8F2BC}"/>
                </a:ext>
              </a:extLst>
            </p:cNvPr>
            <p:cNvSpPr txBox="1"/>
            <p:nvPr/>
          </p:nvSpPr>
          <p:spPr>
            <a:xfrm>
              <a:off x="3636172" y="5516173"/>
              <a:ext cx="2787943" cy="646331"/>
            </a:xfrm>
            <a:prstGeom prst="rect">
              <a:avLst/>
            </a:prstGeom>
            <a:noFill/>
            <a:ln>
              <a:solidFill>
                <a:schemeClr val="tx1"/>
              </a:solidFill>
            </a:ln>
          </p:spPr>
          <p:txBody>
            <a:bodyPr wrap="none" rtlCol="0">
              <a:spAutoFit/>
            </a:bodyPr>
            <a:lstStyle/>
            <a:p>
              <a:r>
                <a:rPr lang="en-US" dirty="0"/>
                <a:t>linear model incorrect for </a:t>
              </a:r>
            </a:p>
            <a:p>
              <a:r>
                <a:rPr lang="en-US" dirty="0"/>
                <a:t>negative angles of attack</a:t>
              </a:r>
            </a:p>
          </p:txBody>
        </p:sp>
        <p:cxnSp>
          <p:nvCxnSpPr>
            <p:cNvPr id="11" name="Straight Arrow Connector 10">
              <a:extLst>
                <a:ext uri="{FF2B5EF4-FFF2-40B4-BE49-F238E27FC236}">
                  <a16:creationId xmlns:a16="http://schemas.microsoft.com/office/drawing/2014/main" id="{020D6A88-F1D1-993A-1221-D12487772942}"/>
                </a:ext>
              </a:extLst>
            </p:cNvPr>
            <p:cNvCxnSpPr>
              <a:stCxn id="3" idx="1"/>
            </p:cNvCxnSpPr>
            <p:nvPr/>
          </p:nvCxnSpPr>
          <p:spPr>
            <a:xfrm flipH="1" flipV="1">
              <a:off x="2924995" y="4945948"/>
              <a:ext cx="711177" cy="893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5" name="Picture 14">
            <a:extLst>
              <a:ext uri="{FF2B5EF4-FFF2-40B4-BE49-F238E27FC236}">
                <a16:creationId xmlns:a16="http://schemas.microsoft.com/office/drawing/2014/main" id="{0012778E-2105-7F4A-8978-A895D3E2F9B8}"/>
              </a:ext>
            </a:extLst>
          </p:cNvPr>
          <p:cNvPicPr>
            <a:picLocks noChangeAspect="1"/>
          </p:cNvPicPr>
          <p:nvPr/>
        </p:nvPicPr>
        <p:blipFill>
          <a:blip r:embed="rId13"/>
          <a:stretch>
            <a:fillRect/>
          </a:stretch>
        </p:blipFill>
        <p:spPr>
          <a:xfrm>
            <a:off x="6358749" y="1586255"/>
            <a:ext cx="5400129" cy="3617229"/>
          </a:xfrm>
          <a:prstGeom prst="rect">
            <a:avLst/>
          </a:prstGeom>
        </p:spPr>
      </p:pic>
    </p:spTree>
    <p:extLst>
      <p:ext uri="{BB962C8B-B14F-4D97-AF65-F5344CB8AC3E}">
        <p14:creationId xmlns:p14="http://schemas.microsoft.com/office/powerpoint/2010/main" val="1370395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Lift and Drag Models</a:t>
            </a:r>
          </a:p>
        </p:txBody>
      </p:sp>
      <p:pic>
        <p:nvPicPr>
          <p:cNvPr id="3" name="Picture 2">
            <a:extLst>
              <a:ext uri="{FF2B5EF4-FFF2-40B4-BE49-F238E27FC236}">
                <a16:creationId xmlns:a16="http://schemas.microsoft.com/office/drawing/2014/main" id="{E7BB641F-4169-A84C-B59A-DE99AA482BB6}"/>
              </a:ext>
            </a:extLst>
          </p:cNvPr>
          <p:cNvPicPr>
            <a:picLocks noChangeAspect="1"/>
          </p:cNvPicPr>
          <p:nvPr/>
        </p:nvPicPr>
        <p:blipFill>
          <a:blip r:embed="rId3"/>
          <a:stretch>
            <a:fillRect/>
          </a:stretch>
        </p:blipFill>
        <p:spPr>
          <a:xfrm>
            <a:off x="1401578" y="1901034"/>
            <a:ext cx="9388843" cy="2408748"/>
          </a:xfrm>
          <a:prstGeom prst="rect">
            <a:avLst/>
          </a:prstGeom>
        </p:spPr>
      </p:pic>
    </p:spTree>
    <p:extLst>
      <p:ext uri="{BB962C8B-B14F-4D97-AF65-F5344CB8AC3E}">
        <p14:creationId xmlns:p14="http://schemas.microsoft.com/office/powerpoint/2010/main" val="4287208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Forces – Body Frame</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629" y="4155732"/>
            <a:ext cx="9318477" cy="2255228"/>
          </a:xfrm>
          <a:prstGeom prst="rect">
            <a:avLst/>
          </a:prstGeom>
        </p:spPr>
      </p:pic>
      <p:pic>
        <p:nvPicPr>
          <p:cNvPr id="49" name="Picture 4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764" y="1286421"/>
            <a:ext cx="5584320" cy="1456779"/>
          </a:xfrm>
          <a:prstGeom prst="rect">
            <a:avLst/>
          </a:prstGeom>
        </p:spPr>
      </p:pic>
      <p:grpSp>
        <p:nvGrpSpPr>
          <p:cNvPr id="7" name="Group 6"/>
          <p:cNvGrpSpPr/>
          <p:nvPr/>
        </p:nvGrpSpPr>
        <p:grpSpPr>
          <a:xfrm>
            <a:off x="609600" y="956008"/>
            <a:ext cx="4714240" cy="3139692"/>
            <a:chOff x="808391" y="1118856"/>
            <a:chExt cx="2777791" cy="1838029"/>
          </a:xfrm>
        </p:grpSpPr>
        <p:sp>
          <p:nvSpPr>
            <p:cNvPr id="51" name="Freeform 50"/>
            <p:cNvSpPr/>
            <p:nvPr/>
          </p:nvSpPr>
          <p:spPr>
            <a:xfrm>
              <a:off x="808391" y="1885383"/>
              <a:ext cx="1761756" cy="455642"/>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Line 9"/>
            <p:cNvSpPr>
              <a:spLocks noChangeShapeType="1"/>
            </p:cNvSpPr>
            <p:nvPr/>
          </p:nvSpPr>
          <p:spPr bwMode="auto">
            <a:xfrm rot="5400000" flipV="1">
              <a:off x="1993619" y="2542878"/>
              <a:ext cx="707316" cy="12069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sp>
          <p:nvSpPr>
            <p:cNvPr id="53" name="Line 6"/>
            <p:cNvSpPr>
              <a:spLocks noChangeShapeType="1"/>
            </p:cNvSpPr>
            <p:nvPr/>
          </p:nvSpPr>
          <p:spPr bwMode="auto">
            <a:xfrm rot="21112478">
              <a:off x="2262363" y="1956655"/>
              <a:ext cx="1323819" cy="434391"/>
            </a:xfrm>
            <a:prstGeom prst="line">
              <a:avLst/>
            </a:prstGeom>
            <a:noFill/>
            <a:ln w="28575">
              <a:solidFill>
                <a:schemeClr val="tx1"/>
              </a:solidFill>
              <a:round/>
              <a:headEnd/>
              <a:tailEnd type="triangle" w="med" len="lg"/>
            </a:ln>
          </p:spPr>
          <p:txBody>
            <a:bodyPr>
              <a:prstTxWarp prst="textNoShape">
                <a:avLst/>
              </a:prstTxWarp>
            </a:bodyPr>
            <a:lstStyle/>
            <a:p>
              <a:endParaRPr lang="en-US" u="sng"/>
            </a:p>
          </p:txBody>
        </p:sp>
        <p:sp>
          <p:nvSpPr>
            <p:cNvPr id="54" name="Line 14"/>
            <p:cNvSpPr>
              <a:spLocks noChangeShapeType="1"/>
            </p:cNvSpPr>
            <p:nvPr/>
          </p:nvSpPr>
          <p:spPr bwMode="auto">
            <a:xfrm rot="10312478">
              <a:off x="1176200" y="1834346"/>
              <a:ext cx="956321"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55" name="Line 15"/>
            <p:cNvSpPr>
              <a:spLocks noChangeShapeType="1"/>
            </p:cNvSpPr>
            <p:nvPr/>
          </p:nvSpPr>
          <p:spPr bwMode="auto">
            <a:xfrm rot="15712478">
              <a:off x="1752246" y="1440107"/>
              <a:ext cx="956320"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59" name="Line 8"/>
            <p:cNvSpPr>
              <a:spLocks noChangeShapeType="1"/>
            </p:cNvSpPr>
            <p:nvPr/>
          </p:nvSpPr>
          <p:spPr bwMode="auto">
            <a:xfrm rot="21240176" flipV="1">
              <a:off x="2630024" y="1889843"/>
              <a:ext cx="716001" cy="6193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60" name="Straight Connector 59"/>
            <p:cNvCxnSpPr/>
            <p:nvPr/>
          </p:nvCxnSpPr>
          <p:spPr>
            <a:xfrm flipH="1">
              <a:off x="808391" y="1998368"/>
              <a:ext cx="1759596" cy="34265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61" name="Arc 60"/>
            <p:cNvSpPr/>
            <p:nvPr/>
          </p:nvSpPr>
          <p:spPr>
            <a:xfrm>
              <a:off x="1375477" y="1184710"/>
              <a:ext cx="1752979" cy="1752978"/>
            </a:xfrm>
            <a:prstGeom prst="arc">
              <a:avLst>
                <a:gd name="adj1" fmla="val 20932090"/>
                <a:gd name="adj2" fmla="val 577815"/>
              </a:avLst>
            </a:prstGeom>
            <a:ln w="12700">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2" name="Picture 61" descr="latex-image-1.pdf"/>
            <p:cNvPicPr>
              <a:picLocks noChangeAspect="1"/>
            </p:cNvPicPr>
            <p:nvPr/>
          </p:nvPicPr>
          <p:blipFill>
            <a:blip r:embed="rId5"/>
            <a:stretch>
              <a:fillRect/>
            </a:stretch>
          </p:blipFill>
          <p:spPr>
            <a:xfrm>
              <a:off x="2448241" y="1363365"/>
              <a:ext cx="792109" cy="123217"/>
            </a:xfrm>
            <a:prstGeom prst="rect">
              <a:avLst/>
            </a:prstGeom>
          </p:spPr>
        </p:pic>
        <p:pic>
          <p:nvPicPr>
            <p:cNvPr id="63" name="Picture 62" descr="latex-image-1.pdf"/>
            <p:cNvPicPr>
              <a:picLocks noChangeAspect="1"/>
            </p:cNvPicPr>
            <p:nvPr/>
          </p:nvPicPr>
          <p:blipFill>
            <a:blip r:embed="rId6"/>
            <a:stretch>
              <a:fillRect/>
            </a:stretch>
          </p:blipFill>
          <p:spPr>
            <a:xfrm>
              <a:off x="884656" y="1731963"/>
              <a:ext cx="968134" cy="149621"/>
            </a:xfrm>
            <a:prstGeom prst="rect">
              <a:avLst/>
            </a:prstGeom>
          </p:spPr>
        </p:pic>
        <p:pic>
          <p:nvPicPr>
            <p:cNvPr id="65" name="Picture 64" descr="latex-image-1.pdf"/>
            <p:cNvPicPr>
              <a:picLocks noChangeAspect="1"/>
            </p:cNvPicPr>
            <p:nvPr/>
          </p:nvPicPr>
          <p:blipFill>
            <a:blip r:embed="rId7"/>
            <a:stretch>
              <a:fillRect/>
            </a:stretch>
          </p:blipFill>
          <p:spPr>
            <a:xfrm>
              <a:off x="3175530" y="1680554"/>
              <a:ext cx="96814" cy="132018"/>
            </a:xfrm>
            <a:prstGeom prst="rect">
              <a:avLst/>
            </a:prstGeom>
          </p:spPr>
        </p:pic>
        <p:pic>
          <p:nvPicPr>
            <p:cNvPr id="67" name="Picture 66" descr="latex-image-1.pdf"/>
            <p:cNvPicPr>
              <a:picLocks noChangeAspect="1"/>
            </p:cNvPicPr>
            <p:nvPr/>
          </p:nvPicPr>
          <p:blipFill>
            <a:blip r:embed="rId8"/>
            <a:stretch>
              <a:fillRect/>
            </a:stretch>
          </p:blipFill>
          <p:spPr>
            <a:xfrm>
              <a:off x="3304636" y="2341157"/>
              <a:ext cx="176024" cy="123217"/>
            </a:xfrm>
            <a:prstGeom prst="rect">
              <a:avLst/>
            </a:prstGeom>
          </p:spPr>
        </p:pic>
        <p:pic>
          <p:nvPicPr>
            <p:cNvPr id="68" name="Picture 67" descr="latex-image-1.pdf"/>
            <p:cNvPicPr>
              <a:picLocks noChangeAspect="1"/>
            </p:cNvPicPr>
            <p:nvPr/>
          </p:nvPicPr>
          <p:blipFill>
            <a:blip r:embed="rId9"/>
            <a:stretch>
              <a:fillRect/>
            </a:stretch>
          </p:blipFill>
          <p:spPr>
            <a:xfrm>
              <a:off x="3222464" y="2017429"/>
              <a:ext cx="88013" cy="70409"/>
            </a:xfrm>
            <a:prstGeom prst="rect">
              <a:avLst/>
            </a:prstGeom>
          </p:spPr>
        </p:pic>
        <p:pic>
          <p:nvPicPr>
            <p:cNvPr id="70" name="Picture 69"/>
            <p:cNvPicPr>
              <a:picLocks noChangeAspect="1"/>
            </p:cNvPicPr>
            <p:nvPr/>
          </p:nvPicPr>
          <p:blipFill>
            <a:blip r:embed="rId10"/>
            <a:stretch>
              <a:fillRect/>
            </a:stretch>
          </p:blipFill>
          <p:spPr>
            <a:xfrm>
              <a:off x="2453323" y="2531945"/>
              <a:ext cx="142564" cy="142564"/>
            </a:xfrm>
            <a:prstGeom prst="rect">
              <a:avLst/>
            </a:prstGeom>
          </p:spPr>
        </p:pic>
      </p:grpSp>
    </p:spTree>
    <p:extLst>
      <p:ext uri="{BB962C8B-B14F-4D97-AF65-F5344CB8AC3E}">
        <p14:creationId xmlns:p14="http://schemas.microsoft.com/office/powerpoint/2010/main" val="2415518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Pitching Moment</a:t>
            </a:r>
          </a:p>
        </p:txBody>
      </p:sp>
      <p:pic>
        <p:nvPicPr>
          <p:cNvPr id="5" name="Picture 4">
            <a:extLst>
              <a:ext uri="{FF2B5EF4-FFF2-40B4-BE49-F238E27FC236}">
                <a16:creationId xmlns:a16="http://schemas.microsoft.com/office/drawing/2014/main" id="{3B1667B0-4F0B-FA41-A3F1-D1ABB9D2D943}"/>
              </a:ext>
            </a:extLst>
          </p:cNvPr>
          <p:cNvPicPr>
            <a:picLocks noChangeAspect="1"/>
          </p:cNvPicPr>
          <p:nvPr/>
        </p:nvPicPr>
        <p:blipFill>
          <a:blip r:embed="rId3"/>
          <a:stretch>
            <a:fillRect/>
          </a:stretch>
        </p:blipFill>
        <p:spPr>
          <a:xfrm>
            <a:off x="1916430" y="1581618"/>
            <a:ext cx="8642452" cy="3041181"/>
          </a:xfrm>
          <a:prstGeom prst="rect">
            <a:avLst/>
          </a:prstGeom>
        </p:spPr>
      </p:pic>
    </p:spTree>
    <p:extLst>
      <p:ext uri="{BB962C8B-B14F-4D97-AF65-F5344CB8AC3E}">
        <p14:creationId xmlns:p14="http://schemas.microsoft.com/office/powerpoint/2010/main" val="3334192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Lateral Aerodynamics</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872" y="964381"/>
            <a:ext cx="3738368" cy="1989777"/>
          </a:xfrm>
          <a:prstGeom prst="rect">
            <a:avLst/>
          </a:prstGeom>
        </p:spPr>
      </p:pic>
      <p:pic>
        <p:nvPicPr>
          <p:cNvPr id="4" name="Picture 3" descr="latex-image-1.pdf">
            <a:extLst>
              <a:ext uri="{FF2B5EF4-FFF2-40B4-BE49-F238E27FC236}">
                <a16:creationId xmlns:a16="http://schemas.microsoft.com/office/drawing/2014/main" id="{3FF51C26-FE88-E84C-9F0B-FCEBDB8A2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341" y="3429000"/>
            <a:ext cx="8529516" cy="2219061"/>
          </a:xfrm>
          <a:prstGeom prst="rect">
            <a:avLst/>
          </a:prstGeom>
        </p:spPr>
      </p:pic>
      <p:pic>
        <p:nvPicPr>
          <p:cNvPr id="5" name="Picture 4" descr="latex-image-1.pdf">
            <a:extLst>
              <a:ext uri="{FF2B5EF4-FFF2-40B4-BE49-F238E27FC236}">
                <a16:creationId xmlns:a16="http://schemas.microsoft.com/office/drawing/2014/main" id="{120A75F3-2699-FD43-AB2A-5ABFD8E31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4038" y="6051783"/>
            <a:ext cx="6117215" cy="312901"/>
          </a:xfrm>
          <a:prstGeom prst="rect">
            <a:avLst/>
          </a:prstGeom>
        </p:spPr>
      </p:pic>
    </p:spTree>
    <p:extLst>
      <p:ext uri="{BB962C8B-B14F-4D97-AF65-F5344CB8AC3E}">
        <p14:creationId xmlns:p14="http://schemas.microsoft.com/office/powerpoint/2010/main" val="1250688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Coefficients</a:t>
            </a:r>
          </a:p>
        </p:txBody>
      </p:sp>
      <p:sp>
        <p:nvSpPr>
          <p:cNvPr id="5" name="TextBox 4"/>
          <p:cNvSpPr txBox="1"/>
          <p:nvPr/>
        </p:nvSpPr>
        <p:spPr>
          <a:xfrm>
            <a:off x="2547593" y="5772517"/>
            <a:ext cx="7096815" cy="369332"/>
          </a:xfrm>
          <a:prstGeom prst="rect">
            <a:avLst/>
          </a:prstGeom>
          <a:noFill/>
          <a:ln>
            <a:solidFill>
              <a:schemeClr val="tx1"/>
            </a:solidFill>
          </a:ln>
        </p:spPr>
        <p:txBody>
          <a:bodyPr wrap="none" rtlCol="0">
            <a:spAutoFit/>
          </a:bodyPr>
          <a:lstStyle/>
          <a:p>
            <a:r>
              <a:rPr lang="en-US" dirty="0"/>
              <a:t>Static stability derivatives describe spring behavior of aerodynamics</a:t>
            </a:r>
          </a:p>
        </p:txBody>
      </p:sp>
      <p:pic>
        <p:nvPicPr>
          <p:cNvPr id="4" name="Picture 3">
            <a:extLst>
              <a:ext uri="{FF2B5EF4-FFF2-40B4-BE49-F238E27FC236}">
                <a16:creationId xmlns:a16="http://schemas.microsoft.com/office/drawing/2014/main" id="{8274F549-1CD9-664B-B13C-F1BB8C5013A1}"/>
              </a:ext>
            </a:extLst>
          </p:cNvPr>
          <p:cNvPicPr>
            <a:picLocks noChangeAspect="1"/>
          </p:cNvPicPr>
          <p:nvPr/>
        </p:nvPicPr>
        <p:blipFill>
          <a:blip r:embed="rId3"/>
          <a:stretch>
            <a:fillRect/>
          </a:stretch>
        </p:blipFill>
        <p:spPr>
          <a:xfrm>
            <a:off x="1902929" y="1241660"/>
            <a:ext cx="8386142" cy="3955983"/>
          </a:xfrm>
          <a:prstGeom prst="rect">
            <a:avLst/>
          </a:prstGeom>
        </p:spPr>
      </p:pic>
    </p:spTree>
    <p:extLst>
      <p:ext uri="{BB962C8B-B14F-4D97-AF65-F5344CB8AC3E}">
        <p14:creationId xmlns:p14="http://schemas.microsoft.com/office/powerpoint/2010/main" val="4041100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0012"/>
            <a:ext cx="8229600" cy="723302"/>
          </a:xfrm>
        </p:spPr>
        <p:txBody>
          <a:bodyPr/>
          <a:lstStyle/>
          <a:p>
            <a:r>
              <a:rPr lang="en-US" sz="3600" dirty="0"/>
              <a:t>Longitudinal Static Stability Derivative</a:t>
            </a:r>
          </a:p>
        </p:txBody>
      </p:sp>
      <p:sp>
        <p:nvSpPr>
          <p:cNvPr id="9" name="Arc 8"/>
          <p:cNvSpPr/>
          <p:nvPr/>
        </p:nvSpPr>
        <p:spPr>
          <a:xfrm>
            <a:off x="10174487" y="1990427"/>
            <a:ext cx="3369733" cy="3369733"/>
          </a:xfrm>
          <a:prstGeom prst="arc">
            <a:avLst>
              <a:gd name="adj1" fmla="val 20932090"/>
              <a:gd name="adj2" fmla="val 577815"/>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latex-image-1.pdf"/>
          <p:cNvPicPr>
            <a:picLocks noChangeAspect="1"/>
          </p:cNvPicPr>
          <p:nvPr/>
        </p:nvPicPr>
        <p:blipFill>
          <a:blip r:embed="rId3"/>
          <a:stretch>
            <a:fillRect/>
          </a:stretch>
        </p:blipFill>
        <p:spPr>
          <a:xfrm>
            <a:off x="15406887" y="4213453"/>
            <a:ext cx="254000" cy="177800"/>
          </a:xfrm>
          <a:prstGeom prst="rect">
            <a:avLst/>
          </a:prstGeom>
        </p:spPr>
      </p:pic>
      <p:pic>
        <p:nvPicPr>
          <p:cNvPr id="11" name="Picture 10" descr="latex-image-1.pdf"/>
          <p:cNvPicPr>
            <a:picLocks noChangeAspect="1"/>
          </p:cNvPicPr>
          <p:nvPr/>
        </p:nvPicPr>
        <p:blipFill>
          <a:blip r:embed="rId4"/>
          <a:stretch>
            <a:fillRect/>
          </a:stretch>
        </p:blipFill>
        <p:spPr>
          <a:xfrm>
            <a:off x="15351325" y="3591153"/>
            <a:ext cx="127000" cy="101600"/>
          </a:xfrm>
          <a:prstGeom prst="rect">
            <a:avLst/>
          </a:prstGeom>
        </p:spPr>
      </p:pic>
      <p:grpSp>
        <p:nvGrpSpPr>
          <p:cNvPr id="59" name="Group 58">
            <a:extLst>
              <a:ext uri="{FF2B5EF4-FFF2-40B4-BE49-F238E27FC236}">
                <a16:creationId xmlns:a16="http://schemas.microsoft.com/office/drawing/2014/main" id="{5E8D5F59-5BBD-604E-B1B2-DFB0A3B872EF}"/>
              </a:ext>
            </a:extLst>
          </p:cNvPr>
          <p:cNvGrpSpPr/>
          <p:nvPr/>
        </p:nvGrpSpPr>
        <p:grpSpPr>
          <a:xfrm>
            <a:off x="1727938" y="3096144"/>
            <a:ext cx="4922187" cy="1994009"/>
            <a:chOff x="1045791" y="3137510"/>
            <a:chExt cx="5115038" cy="1805538"/>
          </a:xfrm>
        </p:grpSpPr>
        <p:sp>
          <p:nvSpPr>
            <p:cNvPr id="20" name="Arc 19">
              <a:extLst>
                <a:ext uri="{FF2B5EF4-FFF2-40B4-BE49-F238E27FC236}">
                  <a16:creationId xmlns:a16="http://schemas.microsoft.com/office/drawing/2014/main" id="{B0246095-25E7-AF48-81D4-809C73AE6C92}"/>
                </a:ext>
              </a:extLst>
            </p:cNvPr>
            <p:cNvSpPr/>
            <p:nvPr/>
          </p:nvSpPr>
          <p:spPr>
            <a:xfrm>
              <a:off x="2879046" y="3253299"/>
              <a:ext cx="1689749" cy="1689749"/>
            </a:xfrm>
            <a:prstGeom prst="arc">
              <a:avLst>
                <a:gd name="adj1" fmla="val 14346763"/>
                <a:gd name="adj2" fmla="val 19285750"/>
              </a:avLst>
            </a:prstGeom>
            <a:ln w="19050">
              <a:solidFill>
                <a:schemeClr val="tx1"/>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DB79EC9C-E5A5-C944-90D4-B293567D15F6}"/>
                </a:ext>
              </a:extLst>
            </p:cNvPr>
            <p:cNvPicPr>
              <a:picLocks noChangeAspect="1"/>
            </p:cNvPicPr>
            <p:nvPr/>
          </p:nvPicPr>
          <p:blipFill>
            <a:blip r:embed="rId5"/>
            <a:stretch>
              <a:fillRect/>
            </a:stretch>
          </p:blipFill>
          <p:spPr>
            <a:xfrm>
              <a:off x="4185265" y="3137510"/>
              <a:ext cx="1092200" cy="165100"/>
            </a:xfrm>
            <a:prstGeom prst="rect">
              <a:avLst/>
            </a:prstGeom>
          </p:spPr>
        </p:pic>
        <p:pic>
          <p:nvPicPr>
            <p:cNvPr id="40" name="Picture 39">
              <a:extLst>
                <a:ext uri="{FF2B5EF4-FFF2-40B4-BE49-F238E27FC236}">
                  <a16:creationId xmlns:a16="http://schemas.microsoft.com/office/drawing/2014/main" id="{1A6C5268-B989-9F4F-801B-2F7B3655B4D9}"/>
                </a:ext>
              </a:extLst>
            </p:cNvPr>
            <p:cNvPicPr>
              <a:picLocks noChangeAspect="1"/>
            </p:cNvPicPr>
            <p:nvPr/>
          </p:nvPicPr>
          <p:blipFill>
            <a:blip r:embed="rId6"/>
            <a:stretch>
              <a:fillRect/>
            </a:stretch>
          </p:blipFill>
          <p:spPr>
            <a:xfrm>
              <a:off x="5627429" y="4240825"/>
              <a:ext cx="533400" cy="139700"/>
            </a:xfrm>
            <a:prstGeom prst="rect">
              <a:avLst/>
            </a:prstGeom>
          </p:spPr>
        </p:pic>
        <p:grpSp>
          <p:nvGrpSpPr>
            <p:cNvPr id="43" name="Group 42">
              <a:extLst>
                <a:ext uri="{FF2B5EF4-FFF2-40B4-BE49-F238E27FC236}">
                  <a16:creationId xmlns:a16="http://schemas.microsoft.com/office/drawing/2014/main" id="{CA23C4C4-1B8F-7C4F-9797-6476674EA9F1}"/>
                </a:ext>
              </a:extLst>
            </p:cNvPr>
            <p:cNvGrpSpPr/>
            <p:nvPr/>
          </p:nvGrpSpPr>
          <p:grpSpPr>
            <a:xfrm rot="1690216">
              <a:off x="1045791" y="3199910"/>
              <a:ext cx="3393153" cy="923596"/>
              <a:chOff x="773092" y="2137921"/>
              <a:chExt cx="3388560" cy="922346"/>
            </a:xfrm>
          </p:grpSpPr>
          <p:pic>
            <p:nvPicPr>
              <p:cNvPr id="44" name="Picture 17" descr="testnew2.png">
                <a:extLst>
                  <a:ext uri="{FF2B5EF4-FFF2-40B4-BE49-F238E27FC236}">
                    <a16:creationId xmlns:a16="http://schemas.microsoft.com/office/drawing/2014/main" id="{F725CA4C-802F-3740-9AD2-68CF572129C2}"/>
                  </a:ext>
                </a:extLst>
              </p:cNvPr>
              <p:cNvPicPr>
                <a:picLocks noChangeAspect="1"/>
              </p:cNvPicPr>
              <p:nvPr/>
            </p:nvPicPr>
            <p:blipFill>
              <a:blip r:embed="rId7"/>
              <a:srcRect/>
              <a:stretch>
                <a:fillRect/>
              </a:stretch>
            </p:blipFill>
            <p:spPr bwMode="auto">
              <a:xfrm rot="20371865">
                <a:off x="773092" y="2137921"/>
                <a:ext cx="3388560" cy="922346"/>
              </a:xfrm>
              <a:prstGeom prst="rect">
                <a:avLst/>
              </a:prstGeom>
              <a:noFill/>
              <a:ln w="9525">
                <a:noFill/>
                <a:miter lim="800000"/>
                <a:headEnd/>
                <a:tailEnd/>
              </a:ln>
            </p:spPr>
          </p:pic>
          <p:sp>
            <p:nvSpPr>
              <p:cNvPr id="45" name="Oval 44">
                <a:extLst>
                  <a:ext uri="{FF2B5EF4-FFF2-40B4-BE49-F238E27FC236}">
                    <a16:creationId xmlns:a16="http://schemas.microsoft.com/office/drawing/2014/main" id="{58A78328-9857-0745-A475-02CE217C426B}"/>
                  </a:ext>
                </a:extLst>
              </p:cNvPr>
              <p:cNvSpPr/>
              <p:nvPr/>
            </p:nvSpPr>
            <p:spPr>
              <a:xfrm>
                <a:off x="3461414" y="2483591"/>
                <a:ext cx="119270" cy="115691"/>
              </a:xfrm>
              <a:prstGeom prst="ellipse">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9" name="Straight Connector 48">
              <a:extLst>
                <a:ext uri="{FF2B5EF4-FFF2-40B4-BE49-F238E27FC236}">
                  <a16:creationId xmlns:a16="http://schemas.microsoft.com/office/drawing/2014/main" id="{D213A2E7-8F8B-034C-88BF-85CEC67B63CB}"/>
                </a:ext>
              </a:extLst>
            </p:cNvPr>
            <p:cNvCxnSpPr>
              <a:cxnSpLocks/>
            </p:cNvCxnSpPr>
            <p:nvPr/>
          </p:nvCxnSpPr>
          <p:spPr>
            <a:xfrm flipH="1" flipV="1">
              <a:off x="4461002" y="4272485"/>
              <a:ext cx="1064717" cy="15732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F44F533-D82C-8145-87B8-9306AED9235D}"/>
                </a:ext>
              </a:extLst>
            </p:cNvPr>
            <p:cNvCxnSpPr/>
            <p:nvPr/>
          </p:nvCxnSpPr>
          <p:spPr>
            <a:xfrm>
              <a:off x="4485527" y="4108919"/>
              <a:ext cx="1067527"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52" name="Arc 51">
              <a:extLst>
                <a:ext uri="{FF2B5EF4-FFF2-40B4-BE49-F238E27FC236}">
                  <a16:creationId xmlns:a16="http://schemas.microsoft.com/office/drawing/2014/main" id="{2AEC4063-6DE3-4945-8A2E-03D53C6E4D7A}"/>
                </a:ext>
              </a:extLst>
            </p:cNvPr>
            <p:cNvSpPr/>
            <p:nvPr/>
          </p:nvSpPr>
          <p:spPr>
            <a:xfrm>
              <a:off x="3981152" y="3351921"/>
              <a:ext cx="1511962" cy="1511962"/>
            </a:xfrm>
            <a:prstGeom prst="arc">
              <a:avLst>
                <a:gd name="adj1" fmla="val 21593230"/>
                <a:gd name="adj2" fmla="val 1462469"/>
              </a:avLst>
            </a:prstGeom>
            <a:ln w="12700">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97" name="Group 96">
            <a:extLst>
              <a:ext uri="{FF2B5EF4-FFF2-40B4-BE49-F238E27FC236}">
                <a16:creationId xmlns:a16="http://schemas.microsoft.com/office/drawing/2014/main" id="{1056969F-7570-D649-A245-DE09CAFD445F}"/>
              </a:ext>
            </a:extLst>
          </p:cNvPr>
          <p:cNvGrpSpPr/>
          <p:nvPr/>
        </p:nvGrpSpPr>
        <p:grpSpPr>
          <a:xfrm>
            <a:off x="7358007" y="1243171"/>
            <a:ext cx="4349698" cy="2720969"/>
            <a:chOff x="5197642" y="1443419"/>
            <a:chExt cx="3609474" cy="2018186"/>
          </a:xfrm>
        </p:grpSpPr>
        <p:cxnSp>
          <p:nvCxnSpPr>
            <p:cNvPr id="61" name="Straight Connector 60">
              <a:extLst>
                <a:ext uri="{FF2B5EF4-FFF2-40B4-BE49-F238E27FC236}">
                  <a16:creationId xmlns:a16="http://schemas.microsoft.com/office/drawing/2014/main" id="{6F49AE83-10DE-3A4E-948D-7C044E2CB827}"/>
                </a:ext>
              </a:extLst>
            </p:cNvPr>
            <p:cNvCxnSpPr/>
            <p:nvPr/>
          </p:nvCxnSpPr>
          <p:spPr>
            <a:xfrm>
              <a:off x="5534526" y="1472665"/>
              <a:ext cx="0" cy="1982092"/>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C9464C5A-0AF4-0D42-B3EA-376E07A6626B}"/>
                </a:ext>
              </a:extLst>
            </p:cNvPr>
            <p:cNvCxnSpPr/>
            <p:nvPr/>
          </p:nvCxnSpPr>
          <p:spPr>
            <a:xfrm>
              <a:off x="5197642" y="2993673"/>
              <a:ext cx="360947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67" name="Picture 66">
              <a:extLst>
                <a:ext uri="{FF2B5EF4-FFF2-40B4-BE49-F238E27FC236}">
                  <a16:creationId xmlns:a16="http://schemas.microsoft.com/office/drawing/2014/main" id="{B3085613-0DC3-ED4D-8962-3DED29055464}"/>
                </a:ext>
              </a:extLst>
            </p:cNvPr>
            <p:cNvPicPr>
              <a:picLocks noChangeAspect="1"/>
            </p:cNvPicPr>
            <p:nvPr/>
          </p:nvPicPr>
          <p:blipFill>
            <a:blip r:embed="rId8"/>
            <a:stretch>
              <a:fillRect/>
            </a:stretch>
          </p:blipFill>
          <p:spPr>
            <a:xfrm>
              <a:off x="5200850" y="2097656"/>
              <a:ext cx="304800" cy="177800"/>
            </a:xfrm>
            <a:prstGeom prst="rect">
              <a:avLst/>
            </a:prstGeom>
          </p:spPr>
        </p:pic>
        <p:pic>
          <p:nvPicPr>
            <p:cNvPr id="68" name="Picture 67">
              <a:extLst>
                <a:ext uri="{FF2B5EF4-FFF2-40B4-BE49-F238E27FC236}">
                  <a16:creationId xmlns:a16="http://schemas.microsoft.com/office/drawing/2014/main" id="{43F6C6D2-5F25-1C49-A16D-1561EFD0B189}"/>
                </a:ext>
              </a:extLst>
            </p:cNvPr>
            <p:cNvPicPr>
              <a:picLocks noChangeAspect="1"/>
            </p:cNvPicPr>
            <p:nvPr/>
          </p:nvPicPr>
          <p:blipFill>
            <a:blip r:embed="rId9"/>
            <a:stretch>
              <a:fillRect/>
            </a:stretch>
          </p:blipFill>
          <p:spPr>
            <a:xfrm>
              <a:off x="7597314" y="3122615"/>
              <a:ext cx="177800" cy="114300"/>
            </a:xfrm>
            <a:prstGeom prst="rect">
              <a:avLst/>
            </a:prstGeom>
          </p:spPr>
        </p:pic>
        <p:pic>
          <p:nvPicPr>
            <p:cNvPr id="69" name="Picture 68">
              <a:extLst>
                <a:ext uri="{FF2B5EF4-FFF2-40B4-BE49-F238E27FC236}">
                  <a16:creationId xmlns:a16="http://schemas.microsoft.com/office/drawing/2014/main" id="{6CD2BB0E-C7CC-6449-92D9-2BCAA5F1D144}"/>
                </a:ext>
              </a:extLst>
            </p:cNvPr>
            <p:cNvPicPr>
              <a:picLocks noChangeAspect="1"/>
            </p:cNvPicPr>
            <p:nvPr/>
          </p:nvPicPr>
          <p:blipFill>
            <a:blip r:embed="rId10"/>
            <a:stretch>
              <a:fillRect/>
            </a:stretch>
          </p:blipFill>
          <p:spPr>
            <a:xfrm>
              <a:off x="8686800" y="3095521"/>
              <a:ext cx="101600" cy="88900"/>
            </a:xfrm>
            <a:prstGeom prst="rect">
              <a:avLst/>
            </a:prstGeom>
          </p:spPr>
        </p:pic>
        <p:cxnSp>
          <p:nvCxnSpPr>
            <p:cNvPr id="72" name="Straight Connector 71">
              <a:extLst>
                <a:ext uri="{FF2B5EF4-FFF2-40B4-BE49-F238E27FC236}">
                  <a16:creationId xmlns:a16="http://schemas.microsoft.com/office/drawing/2014/main" id="{6C4B60C4-4635-5E46-B52A-6F3B70F2F555}"/>
                </a:ext>
              </a:extLst>
            </p:cNvPr>
            <p:cNvCxnSpPr/>
            <p:nvPr/>
          </p:nvCxnSpPr>
          <p:spPr>
            <a:xfrm>
              <a:off x="7634570" y="2931103"/>
              <a:ext cx="0" cy="1143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24EBC6B8-60B1-BD47-BA21-01C72EB2A406}"/>
                </a:ext>
              </a:extLst>
            </p:cNvPr>
            <p:cNvCxnSpPr/>
            <p:nvPr/>
          </p:nvCxnSpPr>
          <p:spPr>
            <a:xfrm>
              <a:off x="5476774" y="2143972"/>
              <a:ext cx="11550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75" name="Picture 74">
              <a:extLst>
                <a:ext uri="{FF2B5EF4-FFF2-40B4-BE49-F238E27FC236}">
                  <a16:creationId xmlns:a16="http://schemas.microsoft.com/office/drawing/2014/main" id="{8BC4C303-3037-934E-AB9F-DFE6A638D13F}"/>
                </a:ext>
              </a:extLst>
            </p:cNvPr>
            <p:cNvPicPr>
              <a:picLocks noChangeAspect="1"/>
            </p:cNvPicPr>
            <p:nvPr/>
          </p:nvPicPr>
          <p:blipFill>
            <a:blip r:embed="rId11"/>
            <a:stretch>
              <a:fillRect/>
            </a:stretch>
          </p:blipFill>
          <p:spPr>
            <a:xfrm>
              <a:off x="5204583" y="1443419"/>
              <a:ext cx="241300" cy="165100"/>
            </a:xfrm>
            <a:prstGeom prst="rect">
              <a:avLst/>
            </a:prstGeom>
          </p:spPr>
        </p:pic>
        <p:cxnSp>
          <p:nvCxnSpPr>
            <p:cNvPr id="77" name="Straight Connector 76">
              <a:extLst>
                <a:ext uri="{FF2B5EF4-FFF2-40B4-BE49-F238E27FC236}">
                  <a16:creationId xmlns:a16="http://schemas.microsoft.com/office/drawing/2014/main" id="{0BF30CB4-3C93-D243-8E31-30C885D11A51}"/>
                </a:ext>
              </a:extLst>
            </p:cNvPr>
            <p:cNvCxnSpPr>
              <a:cxnSpLocks/>
            </p:cNvCxnSpPr>
            <p:nvPr/>
          </p:nvCxnSpPr>
          <p:spPr>
            <a:xfrm>
              <a:off x="5534526" y="2157670"/>
              <a:ext cx="3263324" cy="1303935"/>
            </a:xfrm>
            <a:prstGeom prst="line">
              <a:avLst/>
            </a:prstGeom>
            <a:ln w="22225">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81" name="Picture 80">
              <a:extLst>
                <a:ext uri="{FF2B5EF4-FFF2-40B4-BE49-F238E27FC236}">
                  <a16:creationId xmlns:a16="http://schemas.microsoft.com/office/drawing/2014/main" id="{7E91CAE5-385B-144A-92FE-BE45DB480CF4}"/>
                </a:ext>
              </a:extLst>
            </p:cNvPr>
            <p:cNvPicPr>
              <a:picLocks noChangeAspect="1"/>
            </p:cNvPicPr>
            <p:nvPr/>
          </p:nvPicPr>
          <p:blipFill>
            <a:blip r:embed="rId12"/>
            <a:stretch>
              <a:fillRect/>
            </a:stretch>
          </p:blipFill>
          <p:spPr>
            <a:xfrm>
              <a:off x="7889965" y="2628852"/>
              <a:ext cx="342900" cy="139700"/>
            </a:xfrm>
            <a:prstGeom prst="rect">
              <a:avLst/>
            </a:prstGeom>
          </p:spPr>
        </p:pic>
        <p:cxnSp>
          <p:nvCxnSpPr>
            <p:cNvPr id="83" name="Straight Arrow Connector 82">
              <a:extLst>
                <a:ext uri="{FF2B5EF4-FFF2-40B4-BE49-F238E27FC236}">
                  <a16:creationId xmlns:a16="http://schemas.microsoft.com/office/drawing/2014/main" id="{367C1971-57B5-4B4C-8AF1-499FB71A2F9F}"/>
                </a:ext>
              </a:extLst>
            </p:cNvPr>
            <p:cNvCxnSpPr/>
            <p:nvPr/>
          </p:nvCxnSpPr>
          <p:spPr>
            <a:xfrm flipH="1">
              <a:off x="7650985" y="2768552"/>
              <a:ext cx="222566" cy="2061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85" name="Picture 84">
              <a:extLst>
                <a:ext uri="{FF2B5EF4-FFF2-40B4-BE49-F238E27FC236}">
                  <a16:creationId xmlns:a16="http://schemas.microsoft.com/office/drawing/2014/main" id="{CEC38924-C74E-D145-A24A-325B60E9C84F}"/>
                </a:ext>
              </a:extLst>
            </p:cNvPr>
            <p:cNvPicPr>
              <a:picLocks noChangeAspect="1"/>
            </p:cNvPicPr>
            <p:nvPr/>
          </p:nvPicPr>
          <p:blipFill>
            <a:blip r:embed="rId13"/>
            <a:stretch>
              <a:fillRect/>
            </a:stretch>
          </p:blipFill>
          <p:spPr>
            <a:xfrm>
              <a:off x="6448693" y="2289805"/>
              <a:ext cx="965200" cy="177800"/>
            </a:xfrm>
            <a:prstGeom prst="rect">
              <a:avLst/>
            </a:prstGeom>
          </p:spPr>
        </p:pic>
        <p:cxnSp>
          <p:nvCxnSpPr>
            <p:cNvPr id="87" name="Straight Connector 86">
              <a:extLst>
                <a:ext uri="{FF2B5EF4-FFF2-40B4-BE49-F238E27FC236}">
                  <a16:creationId xmlns:a16="http://schemas.microsoft.com/office/drawing/2014/main" id="{21FFBE93-ED60-7B49-9785-D31DDA8AAC71}"/>
                </a:ext>
              </a:extLst>
            </p:cNvPr>
            <p:cNvCxnSpPr/>
            <p:nvPr/>
          </p:nvCxnSpPr>
          <p:spPr>
            <a:xfrm>
              <a:off x="6201301" y="2434075"/>
              <a:ext cx="0" cy="21932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107B79AA-616B-9B4A-9157-88FF1D180FE8}"/>
                </a:ext>
              </a:extLst>
            </p:cNvPr>
            <p:cNvCxnSpPr/>
            <p:nvPr/>
          </p:nvCxnSpPr>
          <p:spPr>
            <a:xfrm>
              <a:off x="6198669" y="2653395"/>
              <a:ext cx="596767"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96" name="Group 95">
            <a:extLst>
              <a:ext uri="{FF2B5EF4-FFF2-40B4-BE49-F238E27FC236}">
                <a16:creationId xmlns:a16="http://schemas.microsoft.com/office/drawing/2014/main" id="{A2EC605A-8759-E345-98D2-45E9B402B37C}"/>
              </a:ext>
            </a:extLst>
          </p:cNvPr>
          <p:cNvGrpSpPr/>
          <p:nvPr/>
        </p:nvGrpSpPr>
        <p:grpSpPr>
          <a:xfrm>
            <a:off x="582439" y="1068788"/>
            <a:ext cx="4771027" cy="1983359"/>
            <a:chOff x="473828" y="1079562"/>
            <a:chExt cx="4384299" cy="1670944"/>
          </a:xfrm>
        </p:grpSpPr>
        <p:grpSp>
          <p:nvGrpSpPr>
            <p:cNvPr id="58" name="Group 57">
              <a:extLst>
                <a:ext uri="{FF2B5EF4-FFF2-40B4-BE49-F238E27FC236}">
                  <a16:creationId xmlns:a16="http://schemas.microsoft.com/office/drawing/2014/main" id="{2908A54C-46E0-624B-B81B-116FBCE69CD3}"/>
                </a:ext>
              </a:extLst>
            </p:cNvPr>
            <p:cNvGrpSpPr/>
            <p:nvPr/>
          </p:nvGrpSpPr>
          <p:grpSpPr>
            <a:xfrm>
              <a:off x="473828" y="1079562"/>
              <a:ext cx="4384299" cy="1670944"/>
              <a:chOff x="946600" y="1175476"/>
              <a:chExt cx="5196606" cy="1899664"/>
            </a:xfrm>
          </p:grpSpPr>
          <p:grpSp>
            <p:nvGrpSpPr>
              <p:cNvPr id="57" name="Group 56">
                <a:extLst>
                  <a:ext uri="{FF2B5EF4-FFF2-40B4-BE49-F238E27FC236}">
                    <a16:creationId xmlns:a16="http://schemas.microsoft.com/office/drawing/2014/main" id="{DE8A167B-867A-BC4C-BA2A-7A8AFF82A094}"/>
                  </a:ext>
                </a:extLst>
              </p:cNvPr>
              <p:cNvGrpSpPr/>
              <p:nvPr/>
            </p:nvGrpSpPr>
            <p:grpSpPr>
              <a:xfrm>
                <a:off x="946600" y="1175476"/>
                <a:ext cx="5196606" cy="1774259"/>
                <a:chOff x="936975" y="1156226"/>
                <a:chExt cx="5196606" cy="1774259"/>
              </a:xfrm>
            </p:grpSpPr>
            <p:grpSp>
              <p:nvGrpSpPr>
                <p:cNvPr id="25" name="Group 24">
                  <a:extLst>
                    <a:ext uri="{FF2B5EF4-FFF2-40B4-BE49-F238E27FC236}">
                      <a16:creationId xmlns:a16="http://schemas.microsoft.com/office/drawing/2014/main" id="{41F0C1CD-DABB-1A46-94B5-49894074052D}"/>
                    </a:ext>
                  </a:extLst>
                </p:cNvPr>
                <p:cNvGrpSpPr/>
                <p:nvPr/>
              </p:nvGrpSpPr>
              <p:grpSpPr>
                <a:xfrm rot="481453">
                  <a:off x="936975" y="1682060"/>
                  <a:ext cx="3393153" cy="923596"/>
                  <a:chOff x="773092" y="2137921"/>
                  <a:chExt cx="3388560" cy="922346"/>
                </a:xfrm>
              </p:grpSpPr>
              <p:pic>
                <p:nvPicPr>
                  <p:cNvPr id="21" name="Picture 17" descr="testnew2.png">
                    <a:extLst>
                      <a:ext uri="{FF2B5EF4-FFF2-40B4-BE49-F238E27FC236}">
                        <a16:creationId xmlns:a16="http://schemas.microsoft.com/office/drawing/2014/main" id="{EAC575A5-E26D-6A4E-AC99-3C87844EF3B7}"/>
                      </a:ext>
                    </a:extLst>
                  </p:cNvPr>
                  <p:cNvPicPr>
                    <a:picLocks noChangeAspect="1"/>
                  </p:cNvPicPr>
                  <p:nvPr/>
                </p:nvPicPr>
                <p:blipFill>
                  <a:blip r:embed="rId7"/>
                  <a:srcRect/>
                  <a:stretch>
                    <a:fillRect/>
                  </a:stretch>
                </p:blipFill>
                <p:spPr bwMode="auto">
                  <a:xfrm rot="20371865">
                    <a:off x="773092" y="2137921"/>
                    <a:ext cx="3388560" cy="922346"/>
                  </a:xfrm>
                  <a:prstGeom prst="rect">
                    <a:avLst/>
                  </a:prstGeom>
                  <a:noFill/>
                  <a:ln w="9525">
                    <a:noFill/>
                    <a:miter lim="800000"/>
                    <a:headEnd/>
                    <a:tailEnd/>
                  </a:ln>
                </p:spPr>
              </p:pic>
              <p:sp>
                <p:nvSpPr>
                  <p:cNvPr id="23" name="Oval 22">
                    <a:extLst>
                      <a:ext uri="{FF2B5EF4-FFF2-40B4-BE49-F238E27FC236}">
                        <a16:creationId xmlns:a16="http://schemas.microsoft.com/office/drawing/2014/main" id="{87D66B77-BA2C-9745-8748-59C3F6F6937B}"/>
                      </a:ext>
                    </a:extLst>
                  </p:cNvPr>
                  <p:cNvSpPr/>
                  <p:nvPr/>
                </p:nvSpPr>
                <p:spPr>
                  <a:xfrm>
                    <a:off x="3461414" y="2483591"/>
                    <a:ext cx="119270" cy="115691"/>
                  </a:xfrm>
                  <a:prstGeom prst="ellipse">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8" name="Straight Connector 27">
                  <a:extLst>
                    <a:ext uri="{FF2B5EF4-FFF2-40B4-BE49-F238E27FC236}">
                      <a16:creationId xmlns:a16="http://schemas.microsoft.com/office/drawing/2014/main" id="{4098372B-F5F7-EA43-BC4B-08E6A0B4C463}"/>
                    </a:ext>
                  </a:extLst>
                </p:cNvPr>
                <p:cNvCxnSpPr>
                  <a:cxnSpLocks/>
                </p:cNvCxnSpPr>
                <p:nvPr/>
              </p:nvCxnSpPr>
              <p:spPr>
                <a:xfrm flipV="1">
                  <a:off x="4435189" y="1840984"/>
                  <a:ext cx="1004425" cy="222981"/>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ECB7E9E-22EA-954C-9724-8BC597AE6949}"/>
                    </a:ext>
                  </a:extLst>
                </p:cNvPr>
                <p:cNvCxnSpPr/>
                <p:nvPr/>
              </p:nvCxnSpPr>
              <p:spPr>
                <a:xfrm>
                  <a:off x="4454465" y="2233971"/>
                  <a:ext cx="1067527"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33" name="Arc 32">
                  <a:extLst>
                    <a:ext uri="{FF2B5EF4-FFF2-40B4-BE49-F238E27FC236}">
                      <a16:creationId xmlns:a16="http://schemas.microsoft.com/office/drawing/2014/main" id="{6A40DBD4-9A5C-0343-BDD1-C68DB295E66D}"/>
                    </a:ext>
                  </a:extLst>
                </p:cNvPr>
                <p:cNvSpPr/>
                <p:nvPr/>
              </p:nvSpPr>
              <p:spPr>
                <a:xfrm>
                  <a:off x="3966127" y="1482775"/>
                  <a:ext cx="1447710" cy="1447710"/>
                </a:xfrm>
                <a:prstGeom prst="arc">
                  <a:avLst>
                    <a:gd name="adj1" fmla="val 19938930"/>
                    <a:gd name="adj2" fmla="val 157048"/>
                  </a:avLst>
                </a:prstGeom>
                <a:ln w="12700">
                  <a:solidFill>
                    <a:schemeClr val="tx1"/>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B7626106-8A4B-A74F-BEB8-64CC7E9741A7}"/>
                    </a:ext>
                  </a:extLst>
                </p:cNvPr>
                <p:cNvPicPr>
                  <a:picLocks noChangeAspect="1"/>
                </p:cNvPicPr>
                <p:nvPr/>
              </p:nvPicPr>
              <p:blipFill>
                <a:blip r:embed="rId14"/>
                <a:stretch>
                  <a:fillRect/>
                </a:stretch>
              </p:blipFill>
              <p:spPr>
                <a:xfrm>
                  <a:off x="5599458" y="1991557"/>
                  <a:ext cx="534123" cy="139889"/>
                </a:xfrm>
                <a:prstGeom prst="rect">
                  <a:avLst/>
                </a:prstGeom>
              </p:spPr>
            </p:pic>
            <p:pic>
              <p:nvPicPr>
                <p:cNvPr id="38" name="Picture 37">
                  <a:extLst>
                    <a:ext uri="{FF2B5EF4-FFF2-40B4-BE49-F238E27FC236}">
                      <a16:creationId xmlns:a16="http://schemas.microsoft.com/office/drawing/2014/main" id="{290B2D82-DF45-DF4A-9C29-F71459BFDA39}"/>
                    </a:ext>
                  </a:extLst>
                </p:cNvPr>
                <p:cNvPicPr>
                  <a:picLocks noChangeAspect="1"/>
                </p:cNvPicPr>
                <p:nvPr/>
              </p:nvPicPr>
              <p:blipFill>
                <a:blip r:embed="rId15"/>
                <a:stretch>
                  <a:fillRect/>
                </a:stretch>
              </p:blipFill>
              <p:spPr>
                <a:xfrm>
                  <a:off x="3753603" y="1156226"/>
                  <a:ext cx="1131832" cy="178041"/>
                </a:xfrm>
                <a:prstGeom prst="rect">
                  <a:avLst/>
                </a:prstGeom>
              </p:spPr>
            </p:pic>
          </p:grpSp>
          <p:sp>
            <p:nvSpPr>
              <p:cNvPr id="56" name="Arc 55">
                <a:extLst>
                  <a:ext uri="{FF2B5EF4-FFF2-40B4-BE49-F238E27FC236}">
                    <a16:creationId xmlns:a16="http://schemas.microsoft.com/office/drawing/2014/main" id="{4C36A9EA-42EC-7842-86CB-666465E012AD}"/>
                  </a:ext>
                </a:extLst>
              </p:cNvPr>
              <p:cNvSpPr/>
              <p:nvPr/>
            </p:nvSpPr>
            <p:spPr>
              <a:xfrm>
                <a:off x="2848285" y="1385391"/>
                <a:ext cx="1689749" cy="1689749"/>
              </a:xfrm>
              <a:prstGeom prst="arc">
                <a:avLst>
                  <a:gd name="adj1" fmla="val 13595382"/>
                  <a:gd name="adj2" fmla="val 18831718"/>
                </a:avLst>
              </a:prstGeom>
              <a:ln w="19050">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92" name="Picture 91">
              <a:extLst>
                <a:ext uri="{FF2B5EF4-FFF2-40B4-BE49-F238E27FC236}">
                  <a16:creationId xmlns:a16="http://schemas.microsoft.com/office/drawing/2014/main" id="{58236ACA-EF6A-E84B-9B50-89EDFC2A5C30}"/>
                </a:ext>
              </a:extLst>
            </p:cNvPr>
            <p:cNvPicPr>
              <a:picLocks noChangeAspect="1"/>
            </p:cNvPicPr>
            <p:nvPr/>
          </p:nvPicPr>
          <p:blipFill>
            <a:blip r:embed="rId16"/>
            <a:stretch>
              <a:fillRect/>
            </a:stretch>
          </p:blipFill>
          <p:spPr>
            <a:xfrm>
              <a:off x="2893221" y="2417942"/>
              <a:ext cx="952500" cy="114300"/>
            </a:xfrm>
            <a:prstGeom prst="rect">
              <a:avLst/>
            </a:prstGeom>
          </p:spPr>
        </p:pic>
        <p:cxnSp>
          <p:nvCxnSpPr>
            <p:cNvPr id="93" name="Straight Arrow Connector 92">
              <a:extLst>
                <a:ext uri="{FF2B5EF4-FFF2-40B4-BE49-F238E27FC236}">
                  <a16:creationId xmlns:a16="http://schemas.microsoft.com/office/drawing/2014/main" id="{83F83F8D-E6CB-DD44-8690-0F1910A9CF81}"/>
                </a:ext>
              </a:extLst>
            </p:cNvPr>
            <p:cNvCxnSpPr>
              <a:cxnSpLocks/>
            </p:cNvCxnSpPr>
            <p:nvPr/>
          </p:nvCxnSpPr>
          <p:spPr>
            <a:xfrm flipH="1" flipV="1">
              <a:off x="2873033" y="2176279"/>
              <a:ext cx="168800" cy="2035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3" name="Picture 2">
            <a:extLst>
              <a:ext uri="{FF2B5EF4-FFF2-40B4-BE49-F238E27FC236}">
                <a16:creationId xmlns:a16="http://schemas.microsoft.com/office/drawing/2014/main" id="{0C1E50B9-02A4-9741-B466-CDECBC3B24AC}"/>
              </a:ext>
            </a:extLst>
          </p:cNvPr>
          <p:cNvPicPr>
            <a:picLocks noChangeAspect="1"/>
          </p:cNvPicPr>
          <p:nvPr/>
        </p:nvPicPr>
        <p:blipFill>
          <a:blip r:embed="rId17"/>
          <a:stretch>
            <a:fillRect/>
          </a:stretch>
        </p:blipFill>
        <p:spPr>
          <a:xfrm>
            <a:off x="533773" y="4766835"/>
            <a:ext cx="10982959" cy="1473582"/>
          </a:xfrm>
          <a:prstGeom prst="rect">
            <a:avLst/>
          </a:prstGeom>
        </p:spPr>
      </p:pic>
    </p:spTree>
    <p:extLst>
      <p:ext uri="{BB962C8B-B14F-4D97-AF65-F5344CB8AC3E}">
        <p14:creationId xmlns:p14="http://schemas.microsoft.com/office/powerpoint/2010/main" val="3706179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Roll Static Stability Derivative</a:t>
            </a:r>
          </a:p>
        </p:txBody>
      </p:sp>
      <p:grpSp>
        <p:nvGrpSpPr>
          <p:cNvPr id="5" name="Group 4">
            <a:extLst>
              <a:ext uri="{FF2B5EF4-FFF2-40B4-BE49-F238E27FC236}">
                <a16:creationId xmlns:a16="http://schemas.microsoft.com/office/drawing/2014/main" id="{67D1BA8E-E52D-3744-A904-1F661B6A638E}"/>
              </a:ext>
            </a:extLst>
          </p:cNvPr>
          <p:cNvGrpSpPr/>
          <p:nvPr/>
        </p:nvGrpSpPr>
        <p:grpSpPr>
          <a:xfrm>
            <a:off x="2631500" y="972966"/>
            <a:ext cx="6929000" cy="3091034"/>
            <a:chOff x="3474840" y="993286"/>
            <a:chExt cx="5637726" cy="2338353"/>
          </a:xfrm>
        </p:grpSpPr>
        <p:grpSp>
          <p:nvGrpSpPr>
            <p:cNvPr id="29" name="Group 28"/>
            <p:cNvGrpSpPr/>
            <p:nvPr/>
          </p:nvGrpSpPr>
          <p:grpSpPr>
            <a:xfrm>
              <a:off x="3757987" y="2099884"/>
              <a:ext cx="4462933" cy="758092"/>
              <a:chOff x="2233986" y="2099884"/>
              <a:chExt cx="4462933" cy="758092"/>
            </a:xfrm>
          </p:grpSpPr>
          <p:sp>
            <p:nvSpPr>
              <p:cNvPr id="26" name="Freeform 25"/>
              <p:cNvSpPr/>
              <p:nvPr/>
            </p:nvSpPr>
            <p:spPr>
              <a:xfrm rot="267245">
                <a:off x="4458544" y="2457926"/>
                <a:ext cx="2238375" cy="400050"/>
              </a:xfrm>
              <a:custGeom>
                <a:avLst/>
                <a:gdLst>
                  <a:gd name="connsiteX0" fmla="*/ 0 w 2228850"/>
                  <a:gd name="connsiteY0" fmla="*/ 133350 h 400050"/>
                  <a:gd name="connsiteX1" fmla="*/ 9525 w 2228850"/>
                  <a:gd name="connsiteY1" fmla="*/ 400050 h 400050"/>
                  <a:gd name="connsiteX2" fmla="*/ 2228850 w 2228850"/>
                  <a:gd name="connsiteY2" fmla="*/ 0 h 400050"/>
                  <a:gd name="connsiteX3" fmla="*/ 0 w 2228850"/>
                  <a:gd name="connsiteY3" fmla="*/ 133350 h 400050"/>
                  <a:gd name="connsiteX0" fmla="*/ 0 w 2238375"/>
                  <a:gd name="connsiteY0" fmla="*/ 257175 h 400050"/>
                  <a:gd name="connsiteX1" fmla="*/ 19050 w 2238375"/>
                  <a:gd name="connsiteY1" fmla="*/ 400050 h 400050"/>
                  <a:gd name="connsiteX2" fmla="*/ 2238375 w 2238375"/>
                  <a:gd name="connsiteY2" fmla="*/ 0 h 400050"/>
                  <a:gd name="connsiteX3" fmla="*/ 0 w 2238375"/>
                  <a:gd name="connsiteY3" fmla="*/ 257175 h 400050"/>
                </a:gdLst>
                <a:ahLst/>
                <a:cxnLst>
                  <a:cxn ang="0">
                    <a:pos x="connsiteX0" y="connsiteY0"/>
                  </a:cxn>
                  <a:cxn ang="0">
                    <a:pos x="connsiteX1" y="connsiteY1"/>
                  </a:cxn>
                  <a:cxn ang="0">
                    <a:pos x="connsiteX2" y="connsiteY2"/>
                  </a:cxn>
                  <a:cxn ang="0">
                    <a:pos x="connsiteX3" y="connsiteY3"/>
                  </a:cxn>
                </a:cxnLst>
                <a:rect l="l" t="t" r="r" b="b"/>
                <a:pathLst>
                  <a:path w="2238375" h="400050">
                    <a:moveTo>
                      <a:pt x="0" y="257175"/>
                    </a:moveTo>
                    <a:lnTo>
                      <a:pt x="19050" y="400050"/>
                    </a:lnTo>
                    <a:lnTo>
                      <a:pt x="2238375" y="0"/>
                    </a:lnTo>
                    <a:lnTo>
                      <a:pt x="0" y="25717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rot="267245" flipH="1">
                <a:off x="2233986" y="2284643"/>
                <a:ext cx="2238375" cy="400050"/>
              </a:xfrm>
              <a:custGeom>
                <a:avLst/>
                <a:gdLst>
                  <a:gd name="connsiteX0" fmla="*/ 0 w 2228850"/>
                  <a:gd name="connsiteY0" fmla="*/ 133350 h 400050"/>
                  <a:gd name="connsiteX1" fmla="*/ 9525 w 2228850"/>
                  <a:gd name="connsiteY1" fmla="*/ 400050 h 400050"/>
                  <a:gd name="connsiteX2" fmla="*/ 2228850 w 2228850"/>
                  <a:gd name="connsiteY2" fmla="*/ 0 h 400050"/>
                  <a:gd name="connsiteX3" fmla="*/ 0 w 2228850"/>
                  <a:gd name="connsiteY3" fmla="*/ 133350 h 400050"/>
                  <a:gd name="connsiteX0" fmla="*/ 0 w 2238375"/>
                  <a:gd name="connsiteY0" fmla="*/ 257175 h 400050"/>
                  <a:gd name="connsiteX1" fmla="*/ 19050 w 2238375"/>
                  <a:gd name="connsiteY1" fmla="*/ 400050 h 400050"/>
                  <a:gd name="connsiteX2" fmla="*/ 2238375 w 2238375"/>
                  <a:gd name="connsiteY2" fmla="*/ 0 h 400050"/>
                  <a:gd name="connsiteX3" fmla="*/ 0 w 2238375"/>
                  <a:gd name="connsiteY3" fmla="*/ 257175 h 400050"/>
                </a:gdLst>
                <a:ahLst/>
                <a:cxnLst>
                  <a:cxn ang="0">
                    <a:pos x="connsiteX0" y="connsiteY0"/>
                  </a:cxn>
                  <a:cxn ang="0">
                    <a:pos x="connsiteX1" y="connsiteY1"/>
                  </a:cxn>
                  <a:cxn ang="0">
                    <a:pos x="connsiteX2" y="connsiteY2"/>
                  </a:cxn>
                  <a:cxn ang="0">
                    <a:pos x="connsiteX3" y="connsiteY3"/>
                  </a:cxn>
                </a:cxnLst>
                <a:rect l="l" t="t" r="r" b="b"/>
                <a:pathLst>
                  <a:path w="2238375" h="400050">
                    <a:moveTo>
                      <a:pt x="0" y="257175"/>
                    </a:moveTo>
                    <a:lnTo>
                      <a:pt x="19050" y="400050"/>
                    </a:lnTo>
                    <a:lnTo>
                      <a:pt x="2238375" y="0"/>
                    </a:lnTo>
                    <a:lnTo>
                      <a:pt x="0" y="25717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67245">
                <a:off x="4098719" y="2099884"/>
                <a:ext cx="757646" cy="670560"/>
              </a:xfrm>
              <a:prstGeom prst="ellipse">
                <a:avLst/>
              </a:pr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flipH="1" flipV="1">
              <a:off x="3474840" y="2419567"/>
              <a:ext cx="4991101" cy="509126"/>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3512965" y="2297523"/>
              <a:ext cx="4991101" cy="509126"/>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3566221" y="2198330"/>
              <a:ext cx="4991101" cy="509126"/>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0" idx="0"/>
            </p:cNvCxnSpPr>
            <p:nvPr/>
          </p:nvCxnSpPr>
          <p:spPr>
            <a:xfrm flipV="1">
              <a:off x="6027581" y="1311833"/>
              <a:ext cx="149867" cy="789065"/>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0" idx="0"/>
            </p:cNvCxnSpPr>
            <p:nvPr/>
          </p:nvCxnSpPr>
          <p:spPr>
            <a:xfrm flipH="1" flipV="1">
              <a:off x="5970390" y="1333501"/>
              <a:ext cx="57190" cy="767397"/>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3"/>
            <a:stretch>
              <a:fillRect/>
            </a:stretch>
          </p:blipFill>
          <p:spPr>
            <a:xfrm>
              <a:off x="6027580" y="993286"/>
              <a:ext cx="139700" cy="241300"/>
            </a:xfrm>
            <a:prstGeom prst="rect">
              <a:avLst/>
            </a:prstGeom>
          </p:spPr>
        </p:pic>
        <p:pic>
          <p:nvPicPr>
            <p:cNvPr id="42" name="Picture 41"/>
            <p:cNvPicPr>
              <a:picLocks noChangeAspect="1"/>
            </p:cNvPicPr>
            <p:nvPr/>
          </p:nvPicPr>
          <p:blipFill>
            <a:blip r:embed="rId4"/>
            <a:stretch>
              <a:fillRect/>
            </a:stretch>
          </p:blipFill>
          <p:spPr>
            <a:xfrm>
              <a:off x="8711505" y="2817149"/>
              <a:ext cx="127000" cy="127000"/>
            </a:xfrm>
            <a:prstGeom prst="rect">
              <a:avLst/>
            </a:prstGeom>
          </p:spPr>
        </p:pic>
        <p:pic>
          <p:nvPicPr>
            <p:cNvPr id="43" name="Picture 42"/>
            <p:cNvPicPr>
              <a:picLocks noChangeAspect="1"/>
            </p:cNvPicPr>
            <p:nvPr/>
          </p:nvPicPr>
          <p:blipFill>
            <a:blip r:embed="rId5"/>
            <a:stretch>
              <a:fillRect/>
            </a:stretch>
          </p:blipFill>
          <p:spPr>
            <a:xfrm>
              <a:off x="6759873" y="3090339"/>
              <a:ext cx="1473200" cy="241300"/>
            </a:xfrm>
            <a:prstGeom prst="rect">
              <a:avLst/>
            </a:prstGeom>
          </p:spPr>
        </p:pic>
        <p:pic>
          <p:nvPicPr>
            <p:cNvPr id="44" name="Picture 43"/>
            <p:cNvPicPr>
              <a:picLocks noChangeAspect="1"/>
            </p:cNvPicPr>
            <p:nvPr/>
          </p:nvPicPr>
          <p:blipFill>
            <a:blip r:embed="rId6"/>
            <a:stretch>
              <a:fillRect/>
            </a:stretch>
          </p:blipFill>
          <p:spPr>
            <a:xfrm>
              <a:off x="3566220" y="3090339"/>
              <a:ext cx="1460500" cy="241300"/>
            </a:xfrm>
            <a:prstGeom prst="rect">
              <a:avLst/>
            </a:prstGeom>
          </p:spPr>
        </p:pic>
        <p:pic>
          <p:nvPicPr>
            <p:cNvPr id="45" name="Picture 44"/>
            <p:cNvPicPr>
              <a:picLocks noChangeAspect="1"/>
            </p:cNvPicPr>
            <p:nvPr/>
          </p:nvPicPr>
          <p:blipFill>
            <a:blip r:embed="rId7"/>
            <a:stretch>
              <a:fillRect/>
            </a:stretch>
          </p:blipFill>
          <p:spPr>
            <a:xfrm>
              <a:off x="7397750" y="2089718"/>
              <a:ext cx="368300" cy="190500"/>
            </a:xfrm>
            <a:prstGeom prst="rect">
              <a:avLst/>
            </a:prstGeom>
          </p:spPr>
        </p:pic>
        <p:cxnSp>
          <p:nvCxnSpPr>
            <p:cNvPr id="46" name="Straight Arrow Connector 45"/>
            <p:cNvCxnSpPr/>
            <p:nvPr/>
          </p:nvCxnSpPr>
          <p:spPr>
            <a:xfrm flipV="1">
              <a:off x="7000875" y="2190738"/>
              <a:ext cx="30996" cy="39116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4857951" y="2477666"/>
              <a:ext cx="19223" cy="361208"/>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7"/>
            <a:stretch>
              <a:fillRect/>
            </a:stretch>
          </p:blipFill>
          <p:spPr>
            <a:xfrm>
              <a:off x="4356486" y="2709089"/>
              <a:ext cx="368300" cy="190500"/>
            </a:xfrm>
            <a:prstGeom prst="rect">
              <a:avLst/>
            </a:prstGeom>
          </p:spPr>
        </p:pic>
        <p:sp>
          <p:nvSpPr>
            <p:cNvPr id="56" name="Arc 55"/>
            <p:cNvSpPr/>
            <p:nvPr/>
          </p:nvSpPr>
          <p:spPr>
            <a:xfrm>
              <a:off x="5750795" y="1327087"/>
              <a:ext cx="621951" cy="598341"/>
            </a:xfrm>
            <a:prstGeom prst="arc">
              <a:avLst>
                <a:gd name="adj1" fmla="val 15187874"/>
                <a:gd name="adj2" fmla="val 17719179"/>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D138938-E8E3-184C-99E8-A39416474D8F}"/>
                </a:ext>
              </a:extLst>
            </p:cNvPr>
            <p:cNvSpPr txBox="1"/>
            <p:nvPr/>
          </p:nvSpPr>
          <p:spPr>
            <a:xfrm>
              <a:off x="7042769" y="1278542"/>
              <a:ext cx="2069797" cy="369332"/>
            </a:xfrm>
            <a:prstGeom prst="rect">
              <a:avLst/>
            </a:prstGeom>
            <a:noFill/>
          </p:spPr>
          <p:txBody>
            <a:bodyPr wrap="none" rtlCol="0">
              <a:spAutoFit/>
            </a:bodyPr>
            <a:lstStyle/>
            <a:p>
              <a:r>
                <a:rPr lang="en-US" dirty="0"/>
                <a:t>(view from the tail)</a:t>
              </a:r>
            </a:p>
          </p:txBody>
        </p:sp>
      </p:grpSp>
      <p:pic>
        <p:nvPicPr>
          <p:cNvPr id="4" name="Picture 3">
            <a:extLst>
              <a:ext uri="{FF2B5EF4-FFF2-40B4-BE49-F238E27FC236}">
                <a16:creationId xmlns:a16="http://schemas.microsoft.com/office/drawing/2014/main" id="{5864624D-89C0-7846-A672-916118E586AC}"/>
              </a:ext>
            </a:extLst>
          </p:cNvPr>
          <p:cNvPicPr>
            <a:picLocks noChangeAspect="1"/>
          </p:cNvPicPr>
          <p:nvPr/>
        </p:nvPicPr>
        <p:blipFill>
          <a:blip r:embed="rId8"/>
          <a:stretch>
            <a:fillRect/>
          </a:stretch>
        </p:blipFill>
        <p:spPr>
          <a:xfrm>
            <a:off x="1143467" y="4671312"/>
            <a:ext cx="9730098" cy="1320401"/>
          </a:xfrm>
          <a:prstGeom prst="rect">
            <a:avLst/>
          </a:prstGeom>
        </p:spPr>
      </p:pic>
    </p:spTree>
    <p:extLst>
      <p:ext uri="{BB962C8B-B14F-4D97-AF65-F5344CB8AC3E}">
        <p14:creationId xmlns:p14="http://schemas.microsoft.com/office/powerpoint/2010/main" val="1590113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Yaw Static Stability Derivative</a:t>
            </a:r>
          </a:p>
        </p:txBody>
      </p:sp>
      <p:grpSp>
        <p:nvGrpSpPr>
          <p:cNvPr id="30" name="Group 29"/>
          <p:cNvGrpSpPr/>
          <p:nvPr/>
        </p:nvGrpSpPr>
        <p:grpSpPr>
          <a:xfrm>
            <a:off x="3352801" y="1352551"/>
            <a:ext cx="4735741" cy="3638551"/>
            <a:chOff x="1800225" y="1847850"/>
            <a:chExt cx="4735741" cy="3638551"/>
          </a:xfrm>
        </p:grpSpPr>
        <p:sp>
          <p:nvSpPr>
            <p:cNvPr id="28" name="Freeform 27"/>
            <p:cNvSpPr/>
            <p:nvPr/>
          </p:nvSpPr>
          <p:spPr>
            <a:xfrm>
              <a:off x="3391128" y="4962525"/>
              <a:ext cx="799870" cy="523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flipH="1">
              <a:off x="4152900" y="4962525"/>
              <a:ext cx="799870" cy="523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Freeform 22"/>
            <p:cNvSpPr/>
            <p:nvPr/>
          </p:nvSpPr>
          <p:spPr>
            <a:xfrm>
              <a:off x="1800225" y="2133600"/>
              <a:ext cx="2352675" cy="904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flipH="1">
              <a:off x="4183291" y="2133600"/>
              <a:ext cx="2352675" cy="904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4124325" y="1847850"/>
              <a:ext cx="467518" cy="3638550"/>
            </a:xfrm>
            <a:custGeom>
              <a:avLst/>
              <a:gdLst>
                <a:gd name="connsiteX0" fmla="*/ 28575 w 438150"/>
                <a:gd name="connsiteY0" fmla="*/ 0 h 3638550"/>
                <a:gd name="connsiteX1" fmla="*/ 304800 w 438150"/>
                <a:gd name="connsiteY1" fmla="*/ 0 h 3638550"/>
                <a:gd name="connsiteX2" fmla="*/ 419100 w 438150"/>
                <a:gd name="connsiteY2" fmla="*/ 30480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 name="connsiteX0" fmla="*/ 0 w 467518"/>
                <a:gd name="connsiteY0" fmla="*/ 0 h 3638550"/>
                <a:gd name="connsiteX1" fmla="*/ 333375 w 467518"/>
                <a:gd name="connsiteY1" fmla="*/ 0 h 3638550"/>
                <a:gd name="connsiteX2" fmla="*/ 447675 w 467518"/>
                <a:gd name="connsiteY2" fmla="*/ 323850 h 3638550"/>
                <a:gd name="connsiteX3" fmla="*/ 466725 w 467518"/>
                <a:gd name="connsiteY3" fmla="*/ 1171575 h 3638550"/>
                <a:gd name="connsiteX4" fmla="*/ 276225 w 467518"/>
                <a:gd name="connsiteY4" fmla="*/ 2524125 h 3638550"/>
                <a:gd name="connsiteX5" fmla="*/ 38100 w 467518"/>
                <a:gd name="connsiteY5" fmla="*/ 3638550 h 3638550"/>
                <a:gd name="connsiteX6" fmla="*/ 28575 w 467518"/>
                <a:gd name="connsiteY6" fmla="*/ 3638550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18" h="3638550">
                  <a:moveTo>
                    <a:pt x="0" y="0"/>
                  </a:moveTo>
                  <a:lnTo>
                    <a:pt x="333375" y="0"/>
                  </a:lnTo>
                  <a:cubicBezTo>
                    <a:pt x="371475" y="107950"/>
                    <a:pt x="438150" y="196850"/>
                    <a:pt x="447675" y="323850"/>
                  </a:cubicBezTo>
                  <a:cubicBezTo>
                    <a:pt x="463550" y="644525"/>
                    <a:pt x="469900" y="860425"/>
                    <a:pt x="466725" y="1171575"/>
                  </a:cubicBezTo>
                  <a:cubicBezTo>
                    <a:pt x="422275" y="1631950"/>
                    <a:pt x="339725" y="2073275"/>
                    <a:pt x="276225" y="2524125"/>
                  </a:cubicBezTo>
                  <a:lnTo>
                    <a:pt x="38100" y="3638550"/>
                  </a:lnTo>
                  <a:lnTo>
                    <a:pt x="28575" y="3638550"/>
                  </a:lnTo>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flipH="1">
              <a:off x="3733007" y="1847850"/>
              <a:ext cx="438943" cy="3638550"/>
            </a:xfrm>
            <a:custGeom>
              <a:avLst/>
              <a:gdLst>
                <a:gd name="connsiteX0" fmla="*/ 28575 w 438150"/>
                <a:gd name="connsiteY0" fmla="*/ 0 h 3638550"/>
                <a:gd name="connsiteX1" fmla="*/ 304800 w 438150"/>
                <a:gd name="connsiteY1" fmla="*/ 0 h 3638550"/>
                <a:gd name="connsiteX2" fmla="*/ 419100 w 438150"/>
                <a:gd name="connsiteY2" fmla="*/ 30480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943" h="3638550">
                  <a:moveTo>
                    <a:pt x="28575" y="0"/>
                  </a:moveTo>
                  <a:lnTo>
                    <a:pt x="304800" y="0"/>
                  </a:lnTo>
                  <a:cubicBezTo>
                    <a:pt x="342900" y="107950"/>
                    <a:pt x="409575" y="196850"/>
                    <a:pt x="419100" y="323850"/>
                  </a:cubicBezTo>
                  <a:cubicBezTo>
                    <a:pt x="434975" y="644525"/>
                    <a:pt x="441325" y="860425"/>
                    <a:pt x="438150" y="1171575"/>
                  </a:cubicBezTo>
                  <a:cubicBezTo>
                    <a:pt x="393700" y="1631950"/>
                    <a:pt x="311150" y="2073275"/>
                    <a:pt x="247650" y="2524125"/>
                  </a:cubicBezTo>
                  <a:lnTo>
                    <a:pt x="9525" y="3638550"/>
                  </a:lnTo>
                  <a:lnTo>
                    <a:pt x="0" y="3638550"/>
                  </a:lnTo>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4076699" y="4057651"/>
              <a:ext cx="190500" cy="1428750"/>
            </a:xfrm>
            <a:custGeom>
              <a:avLst/>
              <a:gdLst>
                <a:gd name="connsiteX0" fmla="*/ 0 w 95250"/>
                <a:gd name="connsiteY0" fmla="*/ 0 h 1209675"/>
                <a:gd name="connsiteX1" fmla="*/ 95250 w 95250"/>
                <a:gd name="connsiteY1" fmla="*/ 0 h 1209675"/>
                <a:gd name="connsiteX2" fmla="*/ 47625 w 95250"/>
                <a:gd name="connsiteY2" fmla="*/ 1209675 h 1209675"/>
                <a:gd name="connsiteX3" fmla="*/ 0 w 95250"/>
                <a:gd name="connsiteY3" fmla="*/ 0 h 1209675"/>
                <a:gd name="connsiteX0" fmla="*/ 0 w 158750"/>
                <a:gd name="connsiteY0" fmla="*/ 0 h 1209675"/>
                <a:gd name="connsiteX1" fmla="*/ 158750 w 158750"/>
                <a:gd name="connsiteY1" fmla="*/ 8011 h 1209675"/>
                <a:gd name="connsiteX2" fmla="*/ 47625 w 158750"/>
                <a:gd name="connsiteY2" fmla="*/ 1209675 h 1209675"/>
                <a:gd name="connsiteX3" fmla="*/ 0 w 158750"/>
                <a:gd name="connsiteY3" fmla="*/ 0 h 1209675"/>
                <a:gd name="connsiteX0" fmla="*/ 0 w 211667"/>
                <a:gd name="connsiteY0" fmla="*/ 0 h 1201664"/>
                <a:gd name="connsiteX1" fmla="*/ 211667 w 211667"/>
                <a:gd name="connsiteY1" fmla="*/ 0 h 1201664"/>
                <a:gd name="connsiteX2" fmla="*/ 100542 w 211667"/>
                <a:gd name="connsiteY2" fmla="*/ 1201664 h 1201664"/>
                <a:gd name="connsiteX3" fmla="*/ 0 w 211667"/>
                <a:gd name="connsiteY3" fmla="*/ 0 h 1201664"/>
              </a:gdLst>
              <a:ahLst/>
              <a:cxnLst>
                <a:cxn ang="0">
                  <a:pos x="connsiteX0" y="connsiteY0"/>
                </a:cxn>
                <a:cxn ang="0">
                  <a:pos x="connsiteX1" y="connsiteY1"/>
                </a:cxn>
                <a:cxn ang="0">
                  <a:pos x="connsiteX2" y="connsiteY2"/>
                </a:cxn>
                <a:cxn ang="0">
                  <a:pos x="connsiteX3" y="connsiteY3"/>
                </a:cxn>
              </a:cxnLst>
              <a:rect l="l" t="t" r="r" b="b"/>
              <a:pathLst>
                <a:path w="211667" h="1201664">
                  <a:moveTo>
                    <a:pt x="0" y="0"/>
                  </a:moveTo>
                  <a:lnTo>
                    <a:pt x="211667" y="0"/>
                  </a:lnTo>
                  <a:lnTo>
                    <a:pt x="100542" y="1201664"/>
                  </a:lnTo>
                  <a:lnTo>
                    <a:pt x="0" y="0"/>
                  </a:lnTo>
                  <a:close/>
                </a:path>
              </a:pathLst>
            </a:custGeom>
            <a:solidFill>
              <a:schemeClr val="bg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flipH="1">
            <a:off x="5285582" y="1419225"/>
            <a:ext cx="1915318" cy="373380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495529" y="1485900"/>
            <a:ext cx="1915318" cy="373380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5075635" y="1352550"/>
            <a:ext cx="1915318" cy="373380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3"/>
          <a:stretch>
            <a:fillRect/>
          </a:stretch>
        </p:blipFill>
        <p:spPr>
          <a:xfrm>
            <a:off x="4747420" y="3762375"/>
            <a:ext cx="368300" cy="190500"/>
          </a:xfrm>
          <a:prstGeom prst="rect">
            <a:avLst/>
          </a:prstGeom>
        </p:spPr>
      </p:pic>
      <p:cxnSp>
        <p:nvCxnSpPr>
          <p:cNvPr id="38" name="Straight Arrow Connector 37"/>
          <p:cNvCxnSpPr/>
          <p:nvPr/>
        </p:nvCxnSpPr>
        <p:spPr>
          <a:xfrm flipH="1" flipV="1">
            <a:off x="5266534" y="3952876"/>
            <a:ext cx="379692" cy="174655"/>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5638184" y="2319240"/>
            <a:ext cx="119270" cy="115691"/>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Line 8"/>
          <p:cNvSpPr>
            <a:spLocks noChangeShapeType="1"/>
          </p:cNvSpPr>
          <p:nvPr/>
        </p:nvSpPr>
        <p:spPr bwMode="auto">
          <a:xfrm rot="21240176" flipV="1">
            <a:off x="4815585" y="2452001"/>
            <a:ext cx="770135" cy="218226"/>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43" name="Straight Connector 42"/>
          <p:cNvCxnSpPr/>
          <p:nvPr/>
        </p:nvCxnSpPr>
        <p:spPr>
          <a:xfrm flipV="1">
            <a:off x="6792638" y="1167570"/>
            <a:ext cx="0" cy="505807"/>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4" name="Arc 43"/>
          <p:cNvSpPr/>
          <p:nvPr/>
        </p:nvSpPr>
        <p:spPr>
          <a:xfrm>
            <a:off x="6578950" y="1186730"/>
            <a:ext cx="621951" cy="598341"/>
          </a:xfrm>
          <a:prstGeom prst="arc">
            <a:avLst>
              <a:gd name="adj1" fmla="val 15187874"/>
              <a:gd name="adj2" fmla="val 18396734"/>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7" name="Picture 46"/>
          <p:cNvPicPr>
            <a:picLocks noChangeAspect="1"/>
          </p:cNvPicPr>
          <p:nvPr/>
        </p:nvPicPr>
        <p:blipFill>
          <a:blip r:embed="rId4"/>
          <a:stretch>
            <a:fillRect/>
          </a:stretch>
        </p:blipFill>
        <p:spPr>
          <a:xfrm>
            <a:off x="6889924" y="869229"/>
            <a:ext cx="152400" cy="241300"/>
          </a:xfrm>
          <a:prstGeom prst="rect">
            <a:avLst/>
          </a:prstGeom>
        </p:spPr>
      </p:pic>
      <p:pic>
        <p:nvPicPr>
          <p:cNvPr id="6" name="Picture 5">
            <a:extLst>
              <a:ext uri="{FF2B5EF4-FFF2-40B4-BE49-F238E27FC236}">
                <a16:creationId xmlns:a16="http://schemas.microsoft.com/office/drawing/2014/main" id="{0247E4DF-6994-AB4F-B6F7-C81DB93B91F8}"/>
              </a:ext>
            </a:extLst>
          </p:cNvPr>
          <p:cNvPicPr>
            <a:picLocks noChangeAspect="1"/>
          </p:cNvPicPr>
          <p:nvPr/>
        </p:nvPicPr>
        <p:blipFill>
          <a:blip r:embed="rId5"/>
          <a:stretch>
            <a:fillRect/>
          </a:stretch>
        </p:blipFill>
        <p:spPr>
          <a:xfrm>
            <a:off x="3340888" y="2645880"/>
            <a:ext cx="1409700" cy="165100"/>
          </a:xfrm>
          <a:prstGeom prst="rect">
            <a:avLst/>
          </a:prstGeom>
        </p:spPr>
      </p:pic>
      <p:pic>
        <p:nvPicPr>
          <p:cNvPr id="7" name="Picture 6">
            <a:extLst>
              <a:ext uri="{FF2B5EF4-FFF2-40B4-BE49-F238E27FC236}">
                <a16:creationId xmlns:a16="http://schemas.microsoft.com/office/drawing/2014/main" id="{A0FB3015-4671-8D40-A40B-90288A9AF413}"/>
              </a:ext>
            </a:extLst>
          </p:cNvPr>
          <p:cNvPicPr>
            <a:picLocks noChangeAspect="1"/>
          </p:cNvPicPr>
          <p:nvPr/>
        </p:nvPicPr>
        <p:blipFill>
          <a:blip r:embed="rId6"/>
          <a:stretch>
            <a:fillRect/>
          </a:stretch>
        </p:blipFill>
        <p:spPr>
          <a:xfrm>
            <a:off x="1428291" y="5443537"/>
            <a:ext cx="8782967" cy="895351"/>
          </a:xfrm>
          <a:prstGeom prst="rect">
            <a:avLst/>
          </a:prstGeom>
        </p:spPr>
      </p:pic>
    </p:spTree>
    <p:extLst>
      <p:ext uri="{BB962C8B-B14F-4D97-AF65-F5344CB8AC3E}">
        <p14:creationId xmlns:p14="http://schemas.microsoft.com/office/powerpoint/2010/main" val="2807179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Coefficients</a:t>
            </a:r>
          </a:p>
        </p:txBody>
      </p:sp>
      <p:pic>
        <p:nvPicPr>
          <p:cNvPr id="5" name="Picture 4">
            <a:extLst>
              <a:ext uri="{FF2B5EF4-FFF2-40B4-BE49-F238E27FC236}">
                <a16:creationId xmlns:a16="http://schemas.microsoft.com/office/drawing/2014/main" id="{2BF70C8E-5AF3-6593-41F8-34E5F447D487}"/>
              </a:ext>
            </a:extLst>
          </p:cNvPr>
          <p:cNvPicPr>
            <a:picLocks noChangeAspect="1"/>
          </p:cNvPicPr>
          <p:nvPr/>
        </p:nvPicPr>
        <p:blipFill>
          <a:blip r:embed="rId3"/>
          <a:stretch>
            <a:fillRect/>
          </a:stretch>
        </p:blipFill>
        <p:spPr>
          <a:xfrm>
            <a:off x="609599" y="1023660"/>
            <a:ext cx="10768365" cy="4547146"/>
          </a:xfrm>
          <a:prstGeom prst="rect">
            <a:avLst/>
          </a:prstGeom>
        </p:spPr>
      </p:pic>
    </p:spTree>
    <p:extLst>
      <p:ext uri="{BB962C8B-B14F-4D97-AF65-F5344CB8AC3E}">
        <p14:creationId xmlns:p14="http://schemas.microsoft.com/office/powerpoint/2010/main" val="42692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7822"/>
            <a:ext cx="8229600" cy="723302"/>
          </a:xfrm>
        </p:spPr>
        <p:txBody>
          <a:bodyPr/>
          <a:lstStyle/>
          <a:p>
            <a:r>
              <a:rPr lang="en-US" dirty="0"/>
              <a:t>Equations of Motion from Chap 3</a:t>
            </a:r>
          </a:p>
        </p:txBody>
      </p:sp>
      <p:sp>
        <p:nvSpPr>
          <p:cNvPr id="4" name="TextBox 3">
            <a:extLst>
              <a:ext uri="{FF2B5EF4-FFF2-40B4-BE49-F238E27FC236}">
                <a16:creationId xmlns:a16="http://schemas.microsoft.com/office/drawing/2014/main" id="{16A32454-55A8-1642-8DD2-483578F8CE8D}"/>
              </a:ext>
            </a:extLst>
          </p:cNvPr>
          <p:cNvSpPr txBox="1"/>
          <p:nvPr/>
        </p:nvSpPr>
        <p:spPr>
          <a:xfrm>
            <a:off x="5227307" y="3246606"/>
            <a:ext cx="3309560" cy="369332"/>
          </a:xfrm>
          <a:prstGeom prst="rect">
            <a:avLst/>
          </a:prstGeom>
          <a:noFill/>
          <a:ln>
            <a:solidFill>
              <a:schemeClr val="tx1"/>
            </a:solidFill>
          </a:ln>
        </p:spPr>
        <p:txBody>
          <a:bodyPr wrap="none" rtlCol="0">
            <a:spAutoFit/>
          </a:bodyPr>
          <a:lstStyle/>
          <a:p>
            <a:r>
              <a:rPr lang="en-US" dirty="0"/>
              <a:t>System of 12 first-order ODE’s</a:t>
            </a:r>
          </a:p>
        </p:txBody>
      </p:sp>
      <p:pic>
        <p:nvPicPr>
          <p:cNvPr id="3" name="Picture 2">
            <a:extLst>
              <a:ext uri="{FF2B5EF4-FFF2-40B4-BE49-F238E27FC236}">
                <a16:creationId xmlns:a16="http://schemas.microsoft.com/office/drawing/2014/main" id="{A3D5E76C-EE69-CB46-9A11-931F5C3C9108}"/>
              </a:ext>
            </a:extLst>
          </p:cNvPr>
          <p:cNvPicPr>
            <a:picLocks noChangeAspect="1"/>
          </p:cNvPicPr>
          <p:nvPr/>
        </p:nvPicPr>
        <p:blipFill>
          <a:blip r:embed="rId3"/>
          <a:stretch>
            <a:fillRect/>
          </a:stretch>
        </p:blipFill>
        <p:spPr>
          <a:xfrm>
            <a:off x="516312" y="841124"/>
            <a:ext cx="6533640" cy="5180297"/>
          </a:xfrm>
          <a:prstGeom prst="rect">
            <a:avLst/>
          </a:prstGeom>
        </p:spPr>
      </p:pic>
      <p:pic>
        <p:nvPicPr>
          <p:cNvPr id="6" name="Picture 5">
            <a:extLst>
              <a:ext uri="{FF2B5EF4-FFF2-40B4-BE49-F238E27FC236}">
                <a16:creationId xmlns:a16="http://schemas.microsoft.com/office/drawing/2014/main" id="{8EDB5745-453E-6B4C-99AD-28520732E68C}"/>
              </a:ext>
            </a:extLst>
          </p:cNvPr>
          <p:cNvPicPr>
            <a:picLocks noChangeAspect="1"/>
          </p:cNvPicPr>
          <p:nvPr/>
        </p:nvPicPr>
        <p:blipFill>
          <a:blip r:embed="rId4"/>
          <a:stretch>
            <a:fillRect/>
          </a:stretch>
        </p:blipFill>
        <p:spPr>
          <a:xfrm>
            <a:off x="8689381" y="1526450"/>
            <a:ext cx="3240511" cy="4178976"/>
          </a:xfrm>
          <a:prstGeom prst="rect">
            <a:avLst/>
          </a:prstGeom>
        </p:spPr>
      </p:pic>
    </p:spTree>
    <p:extLst>
      <p:ext uri="{BB962C8B-B14F-4D97-AF65-F5344CB8AC3E}">
        <p14:creationId xmlns:p14="http://schemas.microsoft.com/office/powerpoint/2010/main" val="509188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5" name="Picture 4">
            <a:extLst>
              <a:ext uri="{FF2B5EF4-FFF2-40B4-BE49-F238E27FC236}">
                <a16:creationId xmlns:a16="http://schemas.microsoft.com/office/drawing/2014/main" id="{E61C0615-C7C6-DE46-B232-102D1F106C2E}"/>
              </a:ext>
            </a:extLst>
          </p:cNvPr>
          <p:cNvPicPr>
            <a:picLocks noChangeAspect="1"/>
          </p:cNvPicPr>
          <p:nvPr/>
        </p:nvPicPr>
        <p:blipFill>
          <a:blip r:embed="rId3"/>
          <a:stretch>
            <a:fillRect/>
          </a:stretch>
        </p:blipFill>
        <p:spPr>
          <a:xfrm>
            <a:off x="864870" y="1371032"/>
            <a:ext cx="10296076" cy="3170487"/>
          </a:xfrm>
          <a:prstGeom prst="rect">
            <a:avLst/>
          </a:prstGeom>
        </p:spPr>
      </p:pic>
    </p:spTree>
    <p:extLst>
      <p:ext uri="{BB962C8B-B14F-4D97-AF65-F5344CB8AC3E}">
        <p14:creationId xmlns:p14="http://schemas.microsoft.com/office/powerpoint/2010/main" val="3753080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4" name="Picture 3">
            <a:extLst>
              <a:ext uri="{FF2B5EF4-FFF2-40B4-BE49-F238E27FC236}">
                <a16:creationId xmlns:a16="http://schemas.microsoft.com/office/drawing/2014/main" id="{C1C326F8-E95C-28F0-C715-FF8C77732BE7}"/>
              </a:ext>
            </a:extLst>
          </p:cNvPr>
          <p:cNvPicPr>
            <a:picLocks noChangeAspect="1"/>
          </p:cNvPicPr>
          <p:nvPr/>
        </p:nvPicPr>
        <p:blipFill>
          <a:blip r:embed="rId3"/>
          <a:stretch>
            <a:fillRect/>
          </a:stretch>
        </p:blipFill>
        <p:spPr>
          <a:xfrm>
            <a:off x="1130750" y="942535"/>
            <a:ext cx="8843244" cy="5402978"/>
          </a:xfrm>
          <a:prstGeom prst="rect">
            <a:avLst/>
          </a:prstGeom>
        </p:spPr>
      </p:pic>
    </p:spTree>
    <p:extLst>
      <p:ext uri="{BB962C8B-B14F-4D97-AF65-F5344CB8AC3E}">
        <p14:creationId xmlns:p14="http://schemas.microsoft.com/office/powerpoint/2010/main" val="948435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4" name="Picture 3">
            <a:extLst>
              <a:ext uri="{FF2B5EF4-FFF2-40B4-BE49-F238E27FC236}">
                <a16:creationId xmlns:a16="http://schemas.microsoft.com/office/drawing/2014/main" id="{839A6E97-C3F9-5A4A-AC38-80A67A19E8CB}"/>
              </a:ext>
            </a:extLst>
          </p:cNvPr>
          <p:cNvPicPr>
            <a:picLocks noChangeAspect="1"/>
          </p:cNvPicPr>
          <p:nvPr/>
        </p:nvPicPr>
        <p:blipFill>
          <a:blip r:embed="rId3"/>
          <a:stretch>
            <a:fillRect/>
          </a:stretch>
        </p:blipFill>
        <p:spPr>
          <a:xfrm>
            <a:off x="942845" y="819543"/>
            <a:ext cx="4913925" cy="3808543"/>
          </a:xfrm>
          <a:prstGeom prst="rect">
            <a:avLst/>
          </a:prstGeom>
        </p:spPr>
      </p:pic>
      <p:pic>
        <p:nvPicPr>
          <p:cNvPr id="6" name="Picture 5">
            <a:extLst>
              <a:ext uri="{FF2B5EF4-FFF2-40B4-BE49-F238E27FC236}">
                <a16:creationId xmlns:a16="http://schemas.microsoft.com/office/drawing/2014/main" id="{9C070FB2-6CB1-134D-A05B-2933E30AFEE0}"/>
              </a:ext>
            </a:extLst>
          </p:cNvPr>
          <p:cNvPicPr>
            <a:picLocks noChangeAspect="1"/>
          </p:cNvPicPr>
          <p:nvPr/>
        </p:nvPicPr>
        <p:blipFill>
          <a:blip r:embed="rId4"/>
          <a:stretch>
            <a:fillRect/>
          </a:stretch>
        </p:blipFill>
        <p:spPr>
          <a:xfrm>
            <a:off x="6479622" y="707783"/>
            <a:ext cx="4913925" cy="4058422"/>
          </a:xfrm>
          <a:prstGeom prst="rect">
            <a:avLst/>
          </a:prstGeom>
        </p:spPr>
      </p:pic>
      <p:pic>
        <p:nvPicPr>
          <p:cNvPr id="3" name="Picture 2">
            <a:extLst>
              <a:ext uri="{FF2B5EF4-FFF2-40B4-BE49-F238E27FC236}">
                <a16:creationId xmlns:a16="http://schemas.microsoft.com/office/drawing/2014/main" id="{CA3E2A92-C15A-A246-8537-A5EB19092AEE}"/>
              </a:ext>
            </a:extLst>
          </p:cNvPr>
          <p:cNvPicPr>
            <a:picLocks noChangeAspect="1"/>
          </p:cNvPicPr>
          <p:nvPr/>
        </p:nvPicPr>
        <p:blipFill>
          <a:blip r:embed="rId5"/>
          <a:stretch>
            <a:fillRect/>
          </a:stretch>
        </p:blipFill>
        <p:spPr>
          <a:xfrm>
            <a:off x="2019806" y="4918780"/>
            <a:ext cx="6916779" cy="1390580"/>
          </a:xfrm>
          <a:prstGeom prst="rect">
            <a:avLst/>
          </a:prstGeom>
        </p:spPr>
      </p:pic>
    </p:spTree>
    <p:extLst>
      <p:ext uri="{BB962C8B-B14F-4D97-AF65-F5344CB8AC3E}">
        <p14:creationId xmlns:p14="http://schemas.microsoft.com/office/powerpoint/2010/main" val="2732772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3" name="Picture 2">
            <a:extLst>
              <a:ext uri="{FF2B5EF4-FFF2-40B4-BE49-F238E27FC236}">
                <a16:creationId xmlns:a16="http://schemas.microsoft.com/office/drawing/2014/main" id="{BDC9308F-F0A3-3B4E-978A-136265DAD3C8}"/>
              </a:ext>
            </a:extLst>
          </p:cNvPr>
          <p:cNvPicPr>
            <a:picLocks noChangeAspect="1"/>
          </p:cNvPicPr>
          <p:nvPr/>
        </p:nvPicPr>
        <p:blipFill>
          <a:blip r:embed="rId3"/>
          <a:stretch>
            <a:fillRect/>
          </a:stretch>
        </p:blipFill>
        <p:spPr>
          <a:xfrm>
            <a:off x="609600" y="957099"/>
            <a:ext cx="11023188" cy="4943802"/>
          </a:xfrm>
          <a:prstGeom prst="rect">
            <a:avLst/>
          </a:prstGeom>
        </p:spPr>
      </p:pic>
    </p:spTree>
    <p:extLst>
      <p:ext uri="{BB962C8B-B14F-4D97-AF65-F5344CB8AC3E}">
        <p14:creationId xmlns:p14="http://schemas.microsoft.com/office/powerpoint/2010/main" val="179547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BBFC9-A6F5-DB48-90CB-866E9B3A6384}"/>
              </a:ext>
            </a:extLst>
          </p:cNvPr>
          <p:cNvSpPr>
            <a:spLocks noGrp="1"/>
          </p:cNvSpPr>
          <p:nvPr>
            <p:ph type="title"/>
          </p:nvPr>
        </p:nvSpPr>
        <p:spPr/>
        <p:txBody>
          <a:bodyPr/>
          <a:lstStyle/>
          <a:p>
            <a:r>
              <a:rPr lang="en-US" dirty="0"/>
              <a:t>Propeller Thrust and Torque</a:t>
            </a:r>
          </a:p>
        </p:txBody>
      </p:sp>
      <p:pic>
        <p:nvPicPr>
          <p:cNvPr id="3" name="Picture 2">
            <a:extLst>
              <a:ext uri="{FF2B5EF4-FFF2-40B4-BE49-F238E27FC236}">
                <a16:creationId xmlns:a16="http://schemas.microsoft.com/office/drawing/2014/main" id="{D331D5EF-6D1F-794D-81A6-0DE94DFAECD0}"/>
              </a:ext>
            </a:extLst>
          </p:cNvPr>
          <p:cNvPicPr>
            <a:picLocks noChangeAspect="1"/>
          </p:cNvPicPr>
          <p:nvPr/>
        </p:nvPicPr>
        <p:blipFill>
          <a:blip r:embed="rId3"/>
          <a:stretch>
            <a:fillRect/>
          </a:stretch>
        </p:blipFill>
        <p:spPr>
          <a:xfrm>
            <a:off x="609600" y="1021756"/>
            <a:ext cx="10972800" cy="4814488"/>
          </a:xfrm>
          <a:prstGeom prst="rect">
            <a:avLst/>
          </a:prstGeom>
        </p:spPr>
      </p:pic>
    </p:spTree>
    <p:extLst>
      <p:ext uri="{BB962C8B-B14F-4D97-AF65-F5344CB8AC3E}">
        <p14:creationId xmlns:p14="http://schemas.microsoft.com/office/powerpoint/2010/main" val="1362208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6248"/>
            <a:ext cx="8229600" cy="723302"/>
          </a:xfrm>
        </p:spPr>
        <p:txBody>
          <a:bodyPr/>
          <a:lstStyle/>
          <a:p>
            <a:r>
              <a:rPr lang="en-US" sz="3600" dirty="0"/>
              <a:t>Propeller Thrust and Torque</a:t>
            </a:r>
          </a:p>
        </p:txBody>
      </p:sp>
      <p:pic>
        <p:nvPicPr>
          <p:cNvPr id="4" name="Picture 3">
            <a:extLst>
              <a:ext uri="{FF2B5EF4-FFF2-40B4-BE49-F238E27FC236}">
                <a16:creationId xmlns:a16="http://schemas.microsoft.com/office/drawing/2014/main" id="{92E374B3-0F7C-934C-9522-471944BEA0A0}"/>
              </a:ext>
            </a:extLst>
          </p:cNvPr>
          <p:cNvPicPr>
            <a:picLocks noChangeAspect="1"/>
          </p:cNvPicPr>
          <p:nvPr/>
        </p:nvPicPr>
        <p:blipFill>
          <a:blip r:embed="rId3"/>
          <a:stretch>
            <a:fillRect/>
          </a:stretch>
        </p:blipFill>
        <p:spPr>
          <a:xfrm>
            <a:off x="1374308" y="983578"/>
            <a:ext cx="9679772" cy="5465518"/>
          </a:xfrm>
          <a:prstGeom prst="rect">
            <a:avLst/>
          </a:prstGeom>
        </p:spPr>
      </p:pic>
    </p:spTree>
    <p:extLst>
      <p:ext uri="{BB962C8B-B14F-4D97-AF65-F5344CB8AC3E}">
        <p14:creationId xmlns:p14="http://schemas.microsoft.com/office/powerpoint/2010/main" val="4114453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8FD92-5566-4658-0A62-4AE540525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A9F87-E8C3-2619-0585-549D784912CB}"/>
              </a:ext>
            </a:extLst>
          </p:cNvPr>
          <p:cNvSpPr>
            <a:spLocks noGrp="1"/>
          </p:cNvSpPr>
          <p:nvPr>
            <p:ph type="title"/>
          </p:nvPr>
        </p:nvSpPr>
        <p:spPr/>
        <p:txBody>
          <a:bodyPr/>
          <a:lstStyle/>
          <a:p>
            <a:r>
              <a:rPr lang="en-US" dirty="0"/>
              <a:t>Propeller Thrust and Torque: Summary</a:t>
            </a:r>
          </a:p>
        </p:txBody>
      </p:sp>
      <p:pic>
        <p:nvPicPr>
          <p:cNvPr id="4" name="Picture 3">
            <a:extLst>
              <a:ext uri="{FF2B5EF4-FFF2-40B4-BE49-F238E27FC236}">
                <a16:creationId xmlns:a16="http://schemas.microsoft.com/office/drawing/2014/main" id="{BB1BC363-6173-31D9-F144-B4EA25C3CB32}"/>
              </a:ext>
            </a:extLst>
          </p:cNvPr>
          <p:cNvPicPr>
            <a:picLocks noChangeAspect="1"/>
          </p:cNvPicPr>
          <p:nvPr/>
        </p:nvPicPr>
        <p:blipFill>
          <a:blip r:embed="rId3"/>
          <a:stretch>
            <a:fillRect/>
          </a:stretch>
        </p:blipFill>
        <p:spPr>
          <a:xfrm>
            <a:off x="1308828" y="819543"/>
            <a:ext cx="8510422" cy="5557033"/>
          </a:xfrm>
          <a:prstGeom prst="rect">
            <a:avLst/>
          </a:prstGeom>
        </p:spPr>
      </p:pic>
    </p:spTree>
    <p:extLst>
      <p:ext uri="{BB962C8B-B14F-4D97-AF65-F5344CB8AC3E}">
        <p14:creationId xmlns:p14="http://schemas.microsoft.com/office/powerpoint/2010/main" val="4620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5" name="Picture 4">
            <a:extLst>
              <a:ext uri="{FF2B5EF4-FFF2-40B4-BE49-F238E27FC236}">
                <a16:creationId xmlns:a16="http://schemas.microsoft.com/office/drawing/2014/main" id="{014BB451-C2B9-C14A-80AC-FB59186262D5}"/>
              </a:ext>
            </a:extLst>
          </p:cNvPr>
          <p:cNvPicPr>
            <a:picLocks noChangeAspect="1"/>
          </p:cNvPicPr>
          <p:nvPr/>
        </p:nvPicPr>
        <p:blipFill>
          <a:blip r:embed="rId3"/>
          <a:stretch>
            <a:fillRect/>
          </a:stretch>
        </p:blipFill>
        <p:spPr>
          <a:xfrm>
            <a:off x="1749666" y="895350"/>
            <a:ext cx="9233293" cy="5506852"/>
          </a:xfrm>
          <a:prstGeom prst="rect">
            <a:avLst/>
          </a:prstGeom>
        </p:spPr>
      </p:pic>
    </p:spTree>
    <p:extLst>
      <p:ext uri="{BB962C8B-B14F-4D97-AF65-F5344CB8AC3E}">
        <p14:creationId xmlns:p14="http://schemas.microsoft.com/office/powerpoint/2010/main" val="289702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 Model</a:t>
            </a:r>
          </a:p>
        </p:txBody>
      </p:sp>
      <p:pic>
        <p:nvPicPr>
          <p:cNvPr id="9" name="Picture 8">
            <a:extLst>
              <a:ext uri="{FF2B5EF4-FFF2-40B4-BE49-F238E27FC236}">
                <a16:creationId xmlns:a16="http://schemas.microsoft.com/office/drawing/2014/main" id="{7B01B6C4-E699-B441-97AA-2A1B24545E38}"/>
              </a:ext>
            </a:extLst>
          </p:cNvPr>
          <p:cNvPicPr>
            <a:picLocks noChangeAspect="1"/>
          </p:cNvPicPr>
          <p:nvPr/>
        </p:nvPicPr>
        <p:blipFill>
          <a:blip r:embed="rId3"/>
          <a:stretch>
            <a:fillRect/>
          </a:stretch>
        </p:blipFill>
        <p:spPr>
          <a:xfrm>
            <a:off x="1275254" y="933251"/>
            <a:ext cx="9626426" cy="5293035"/>
          </a:xfrm>
          <a:prstGeom prst="rect">
            <a:avLst/>
          </a:prstGeom>
        </p:spPr>
      </p:pic>
    </p:spTree>
    <p:extLst>
      <p:ext uri="{BB962C8B-B14F-4D97-AF65-F5344CB8AC3E}">
        <p14:creationId xmlns:p14="http://schemas.microsoft.com/office/powerpoint/2010/main" val="1716267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5" name="Group 41"/>
          <p:cNvGrpSpPr>
            <a:grpSpLocks/>
          </p:cNvGrpSpPr>
          <p:nvPr/>
        </p:nvGrpSpPr>
        <p:grpSpPr bwMode="auto">
          <a:xfrm>
            <a:off x="2303066" y="918464"/>
            <a:ext cx="7227014" cy="5421375"/>
            <a:chOff x="863600" y="292100"/>
            <a:chExt cx="6940550" cy="5473700"/>
          </a:xfrm>
        </p:grpSpPr>
        <p:sp>
          <p:nvSpPr>
            <p:cNvPr id="3" name="Rectangle 2"/>
            <p:cNvSpPr/>
            <p:nvPr/>
          </p:nvSpPr>
          <p:spPr bwMode="auto">
            <a:xfrm>
              <a:off x="2489200" y="3530600"/>
              <a:ext cx="14351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 name="Oval 3"/>
            <p:cNvSpPr/>
            <p:nvPr/>
          </p:nvSpPr>
          <p:spPr bwMode="auto">
            <a:xfrm>
              <a:off x="5384800" y="3746500"/>
              <a:ext cx="482600" cy="4699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6" name="Straight Arrow Connector 5"/>
            <p:cNvCxnSpPr>
              <a:endCxn id="4" idx="2"/>
            </p:cNvCxnSpPr>
            <p:nvPr/>
          </p:nvCxnSpPr>
          <p:spPr bwMode="auto">
            <a:xfrm flipV="1">
              <a:off x="3924300" y="3981450"/>
              <a:ext cx="1460500" cy="635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endCxn id="3" idx="1"/>
            </p:cNvCxnSpPr>
            <p:nvPr/>
          </p:nvCxnSpPr>
          <p:spPr bwMode="auto">
            <a:xfrm>
              <a:off x="1485900" y="3987800"/>
              <a:ext cx="10033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6"/>
            </p:cNvCxnSpPr>
            <p:nvPr/>
          </p:nvCxnSpPr>
          <p:spPr bwMode="auto">
            <a:xfrm>
              <a:off x="5867400" y="3981450"/>
              <a:ext cx="14986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3" idx="2"/>
              <a:endCxn id="4" idx="0"/>
            </p:cNvCxnSpPr>
            <p:nvPr/>
          </p:nvCxnSpPr>
          <p:spPr bwMode="auto">
            <a:xfrm rot="5400000">
              <a:off x="4610101" y="2730500"/>
              <a:ext cx="2032000" cy="317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bwMode="auto">
            <a:xfrm>
              <a:off x="2489200" y="4851400"/>
              <a:ext cx="14351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7" name="Oval 16"/>
            <p:cNvSpPr/>
            <p:nvPr/>
          </p:nvSpPr>
          <p:spPr bwMode="auto">
            <a:xfrm>
              <a:off x="6299200" y="5067300"/>
              <a:ext cx="482600" cy="4699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18" name="Straight Arrow Connector 17"/>
            <p:cNvCxnSpPr>
              <a:endCxn id="17" idx="2"/>
            </p:cNvCxnSpPr>
            <p:nvPr/>
          </p:nvCxnSpPr>
          <p:spPr bwMode="auto">
            <a:xfrm>
              <a:off x="3924300" y="5302250"/>
              <a:ext cx="23749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6" idx="1"/>
            </p:cNvCxnSpPr>
            <p:nvPr/>
          </p:nvCxnSpPr>
          <p:spPr bwMode="auto">
            <a:xfrm>
              <a:off x="1498600" y="5308600"/>
              <a:ext cx="9906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bwMode="auto">
            <a:xfrm>
              <a:off x="6781800" y="5314950"/>
              <a:ext cx="5715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7" idx="0"/>
            </p:cNvCxnSpPr>
            <p:nvPr/>
          </p:nvCxnSpPr>
          <p:spPr bwMode="auto">
            <a:xfrm rot="5400000">
              <a:off x="4865688" y="3390900"/>
              <a:ext cx="3351212"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bwMode="auto">
            <a:xfrm>
              <a:off x="2489200" y="2222500"/>
              <a:ext cx="14351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3" name="Oval 22"/>
            <p:cNvSpPr/>
            <p:nvPr/>
          </p:nvSpPr>
          <p:spPr bwMode="auto">
            <a:xfrm>
              <a:off x="4533900" y="2438400"/>
              <a:ext cx="482600" cy="4699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24" name="Straight Arrow Connector 23"/>
            <p:cNvCxnSpPr>
              <a:endCxn id="23" idx="2"/>
            </p:cNvCxnSpPr>
            <p:nvPr/>
          </p:nvCxnSpPr>
          <p:spPr bwMode="auto">
            <a:xfrm>
              <a:off x="3898900" y="2667000"/>
              <a:ext cx="635000" cy="635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2" idx="1"/>
            </p:cNvCxnSpPr>
            <p:nvPr/>
          </p:nvCxnSpPr>
          <p:spPr bwMode="auto">
            <a:xfrm>
              <a:off x="1473200" y="2679700"/>
              <a:ext cx="10160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23" idx="0"/>
            </p:cNvCxnSpPr>
            <p:nvPr/>
          </p:nvCxnSpPr>
          <p:spPr bwMode="auto">
            <a:xfrm rot="16200000" flipH="1">
              <a:off x="4412457" y="2075656"/>
              <a:ext cx="723900" cy="15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13" name="Picture 42" descr="latex-image-1.pdf"/>
            <p:cNvPicPr>
              <a:picLocks noChangeAspect="1"/>
            </p:cNvPicPr>
            <p:nvPr/>
          </p:nvPicPr>
          <p:blipFill>
            <a:blip r:embed="rId2"/>
            <a:srcRect/>
            <a:stretch>
              <a:fillRect/>
            </a:stretch>
          </p:blipFill>
          <p:spPr bwMode="auto">
            <a:xfrm>
              <a:off x="863600" y="2311400"/>
              <a:ext cx="1397000" cy="203200"/>
            </a:xfrm>
            <a:prstGeom prst="rect">
              <a:avLst/>
            </a:prstGeom>
            <a:noFill/>
            <a:ln w="9525">
              <a:noFill/>
              <a:miter lim="800000"/>
              <a:headEnd/>
              <a:tailEnd/>
            </a:ln>
          </p:spPr>
        </p:pic>
        <p:pic>
          <p:nvPicPr>
            <p:cNvPr id="33814" name="Picture 43" descr="latex-image-1.pdf"/>
            <p:cNvPicPr>
              <a:picLocks noChangeAspect="1"/>
            </p:cNvPicPr>
            <p:nvPr/>
          </p:nvPicPr>
          <p:blipFill>
            <a:blip r:embed="rId2"/>
            <a:srcRect/>
            <a:stretch>
              <a:fillRect/>
            </a:stretch>
          </p:blipFill>
          <p:spPr bwMode="auto">
            <a:xfrm>
              <a:off x="889000" y="3657600"/>
              <a:ext cx="1397000" cy="203200"/>
            </a:xfrm>
            <a:prstGeom prst="rect">
              <a:avLst/>
            </a:prstGeom>
            <a:noFill/>
            <a:ln w="9525">
              <a:noFill/>
              <a:miter lim="800000"/>
              <a:headEnd/>
              <a:tailEnd/>
            </a:ln>
          </p:spPr>
        </p:pic>
        <p:pic>
          <p:nvPicPr>
            <p:cNvPr id="33815" name="Picture 44" descr="latex-image-1.pdf"/>
            <p:cNvPicPr>
              <a:picLocks noChangeAspect="1"/>
            </p:cNvPicPr>
            <p:nvPr/>
          </p:nvPicPr>
          <p:blipFill>
            <a:blip r:embed="rId2"/>
            <a:srcRect/>
            <a:stretch>
              <a:fillRect/>
            </a:stretch>
          </p:blipFill>
          <p:spPr bwMode="auto">
            <a:xfrm>
              <a:off x="952500" y="4965700"/>
              <a:ext cx="1397000" cy="203200"/>
            </a:xfrm>
            <a:prstGeom prst="rect">
              <a:avLst/>
            </a:prstGeom>
            <a:noFill/>
            <a:ln w="9525">
              <a:noFill/>
              <a:miter lim="800000"/>
              <a:headEnd/>
              <a:tailEnd/>
            </a:ln>
          </p:spPr>
        </p:pic>
        <p:pic>
          <p:nvPicPr>
            <p:cNvPr id="33816" name="Picture 45" descr="latex-image-1.pdf"/>
            <p:cNvPicPr>
              <a:picLocks noChangeAspect="1"/>
            </p:cNvPicPr>
            <p:nvPr/>
          </p:nvPicPr>
          <p:blipFill>
            <a:blip r:embed="rId3"/>
            <a:srcRect/>
            <a:stretch>
              <a:fillRect/>
            </a:stretch>
          </p:blipFill>
          <p:spPr bwMode="auto">
            <a:xfrm>
              <a:off x="6445250" y="5213350"/>
              <a:ext cx="190500" cy="190500"/>
            </a:xfrm>
            <a:prstGeom prst="rect">
              <a:avLst/>
            </a:prstGeom>
            <a:noFill/>
            <a:ln w="9525">
              <a:noFill/>
              <a:miter lim="800000"/>
              <a:headEnd/>
              <a:tailEnd/>
            </a:ln>
          </p:spPr>
        </p:pic>
        <p:pic>
          <p:nvPicPr>
            <p:cNvPr id="33817" name="Picture 46" descr="latex-image-1.pdf"/>
            <p:cNvPicPr>
              <a:picLocks noChangeAspect="1"/>
            </p:cNvPicPr>
            <p:nvPr/>
          </p:nvPicPr>
          <p:blipFill>
            <a:blip r:embed="rId3"/>
            <a:srcRect/>
            <a:stretch>
              <a:fillRect/>
            </a:stretch>
          </p:blipFill>
          <p:spPr bwMode="auto">
            <a:xfrm>
              <a:off x="5530850" y="3879850"/>
              <a:ext cx="190500" cy="190500"/>
            </a:xfrm>
            <a:prstGeom prst="rect">
              <a:avLst/>
            </a:prstGeom>
            <a:noFill/>
            <a:ln w="9525">
              <a:noFill/>
              <a:miter lim="800000"/>
              <a:headEnd/>
              <a:tailEnd/>
            </a:ln>
          </p:spPr>
        </p:pic>
        <p:pic>
          <p:nvPicPr>
            <p:cNvPr id="33818" name="Picture 47" descr="latex-image-1.pdf"/>
            <p:cNvPicPr>
              <a:picLocks noChangeAspect="1"/>
            </p:cNvPicPr>
            <p:nvPr/>
          </p:nvPicPr>
          <p:blipFill>
            <a:blip r:embed="rId3"/>
            <a:srcRect/>
            <a:stretch>
              <a:fillRect/>
            </a:stretch>
          </p:blipFill>
          <p:spPr bwMode="auto">
            <a:xfrm>
              <a:off x="4679950" y="2571750"/>
              <a:ext cx="190500" cy="190500"/>
            </a:xfrm>
            <a:prstGeom prst="rect">
              <a:avLst/>
            </a:prstGeom>
            <a:noFill/>
            <a:ln w="9525">
              <a:noFill/>
              <a:miter lim="800000"/>
              <a:headEnd/>
              <a:tailEnd/>
            </a:ln>
          </p:spPr>
        </p:pic>
        <p:cxnSp>
          <p:nvCxnSpPr>
            <p:cNvPr id="62" name="Straight Arrow Connector 61"/>
            <p:cNvCxnSpPr/>
            <p:nvPr/>
          </p:nvCxnSpPr>
          <p:spPr bwMode="auto">
            <a:xfrm>
              <a:off x="3898900" y="1368425"/>
              <a:ext cx="50165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20" name="Picture 70" descr="latex-image-1.pdf"/>
            <p:cNvPicPr>
              <a:picLocks noChangeAspect="1"/>
            </p:cNvPicPr>
            <p:nvPr/>
          </p:nvPicPr>
          <p:blipFill>
            <a:blip r:embed="rId4"/>
            <a:srcRect/>
            <a:stretch>
              <a:fillRect/>
            </a:stretch>
          </p:blipFill>
          <p:spPr bwMode="auto">
            <a:xfrm>
              <a:off x="5295900" y="292100"/>
              <a:ext cx="685800" cy="254000"/>
            </a:xfrm>
            <a:prstGeom prst="rect">
              <a:avLst/>
            </a:prstGeom>
            <a:noFill/>
            <a:ln w="9525">
              <a:noFill/>
              <a:miter lim="800000"/>
              <a:headEnd/>
              <a:tailEnd/>
            </a:ln>
          </p:spPr>
        </p:pic>
        <p:sp>
          <p:nvSpPr>
            <p:cNvPr id="53" name="Rectangle 52"/>
            <p:cNvSpPr/>
            <p:nvPr/>
          </p:nvSpPr>
          <p:spPr bwMode="auto">
            <a:xfrm>
              <a:off x="4406900" y="965200"/>
              <a:ext cx="2438400" cy="7493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57" name="Straight Arrow Connector 56"/>
            <p:cNvCxnSpPr/>
            <p:nvPr/>
          </p:nvCxnSpPr>
          <p:spPr bwMode="auto">
            <a:xfrm rot="5400000">
              <a:off x="5459413" y="788988"/>
              <a:ext cx="357187" cy="15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23" name="Picture 58" descr="latex-image-1.pdf"/>
            <p:cNvPicPr>
              <a:picLocks noChangeAspect="1"/>
            </p:cNvPicPr>
            <p:nvPr/>
          </p:nvPicPr>
          <p:blipFill>
            <a:blip r:embed="rId5"/>
            <a:srcRect/>
            <a:stretch>
              <a:fillRect/>
            </a:stretch>
          </p:blipFill>
          <p:spPr bwMode="auto">
            <a:xfrm>
              <a:off x="5048250" y="1168400"/>
              <a:ext cx="1181100" cy="330200"/>
            </a:xfrm>
            <a:prstGeom prst="rect">
              <a:avLst/>
            </a:prstGeom>
            <a:noFill/>
            <a:ln w="9525">
              <a:noFill/>
              <a:miter lim="800000"/>
              <a:headEnd/>
              <a:tailEnd/>
            </a:ln>
          </p:spPr>
        </p:pic>
        <p:cxnSp>
          <p:nvCxnSpPr>
            <p:cNvPr id="73" name="Straight Connector 72"/>
            <p:cNvCxnSpPr/>
            <p:nvPr/>
          </p:nvCxnSpPr>
          <p:spPr>
            <a:xfrm>
              <a:off x="5003800" y="2679700"/>
              <a:ext cx="2374900" cy="1588"/>
            </a:xfrm>
            <a:prstGeom prst="line">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25" name="Picture 81" descr="latex-image-1.pdf"/>
            <p:cNvPicPr>
              <a:picLocks noChangeAspect="1"/>
            </p:cNvPicPr>
            <p:nvPr/>
          </p:nvPicPr>
          <p:blipFill>
            <a:blip r:embed="rId6"/>
            <a:srcRect/>
            <a:stretch>
              <a:fillRect/>
            </a:stretch>
          </p:blipFill>
          <p:spPr bwMode="auto">
            <a:xfrm>
              <a:off x="7486650" y="2622550"/>
              <a:ext cx="317500" cy="165100"/>
            </a:xfrm>
            <a:prstGeom prst="rect">
              <a:avLst/>
            </a:prstGeom>
            <a:noFill/>
            <a:ln w="9525">
              <a:noFill/>
              <a:miter lim="800000"/>
              <a:headEnd/>
              <a:tailEnd/>
            </a:ln>
          </p:spPr>
        </p:pic>
        <p:pic>
          <p:nvPicPr>
            <p:cNvPr id="33826" name="Picture 82" descr="latex-image-1.pdf"/>
            <p:cNvPicPr>
              <a:picLocks noChangeAspect="1"/>
            </p:cNvPicPr>
            <p:nvPr/>
          </p:nvPicPr>
          <p:blipFill>
            <a:blip r:embed="rId7"/>
            <a:srcRect/>
            <a:stretch>
              <a:fillRect/>
            </a:stretch>
          </p:blipFill>
          <p:spPr bwMode="auto">
            <a:xfrm>
              <a:off x="7461250" y="3917950"/>
              <a:ext cx="292100" cy="165100"/>
            </a:xfrm>
            <a:prstGeom prst="rect">
              <a:avLst/>
            </a:prstGeom>
            <a:noFill/>
            <a:ln w="9525">
              <a:noFill/>
              <a:miter lim="800000"/>
              <a:headEnd/>
              <a:tailEnd/>
            </a:ln>
          </p:spPr>
        </p:pic>
        <p:pic>
          <p:nvPicPr>
            <p:cNvPr id="33827" name="Picture 83" descr="latex-image-1.pdf"/>
            <p:cNvPicPr>
              <a:picLocks noChangeAspect="1"/>
            </p:cNvPicPr>
            <p:nvPr/>
          </p:nvPicPr>
          <p:blipFill>
            <a:blip r:embed="rId8"/>
            <a:srcRect/>
            <a:stretch>
              <a:fillRect/>
            </a:stretch>
          </p:blipFill>
          <p:spPr bwMode="auto">
            <a:xfrm>
              <a:off x="7423150" y="5251450"/>
              <a:ext cx="342900" cy="165100"/>
            </a:xfrm>
            <a:prstGeom prst="rect">
              <a:avLst/>
            </a:prstGeom>
            <a:noFill/>
            <a:ln w="9525">
              <a:noFill/>
              <a:miter lim="800000"/>
              <a:headEnd/>
              <a:tailEnd/>
            </a:ln>
          </p:spPr>
        </p:pic>
        <p:pic>
          <p:nvPicPr>
            <p:cNvPr id="33828" name="Picture 45" descr="latex-image-1.pdf"/>
            <p:cNvPicPr>
              <a:picLocks noChangeAspect="1"/>
            </p:cNvPicPr>
            <p:nvPr/>
          </p:nvPicPr>
          <p:blipFill>
            <a:blip r:embed="rId9"/>
            <a:srcRect/>
            <a:stretch>
              <a:fillRect/>
            </a:stretch>
          </p:blipFill>
          <p:spPr bwMode="auto">
            <a:xfrm>
              <a:off x="4013200" y="2368550"/>
              <a:ext cx="406400" cy="215900"/>
            </a:xfrm>
            <a:prstGeom prst="rect">
              <a:avLst/>
            </a:prstGeom>
            <a:noFill/>
            <a:ln w="9525">
              <a:noFill/>
              <a:miter lim="800000"/>
              <a:headEnd/>
              <a:tailEnd/>
            </a:ln>
          </p:spPr>
        </p:pic>
        <p:pic>
          <p:nvPicPr>
            <p:cNvPr id="33829" name="Picture 53" descr="latex-image-1.pdf"/>
            <p:cNvPicPr>
              <a:picLocks noChangeAspect="1"/>
            </p:cNvPicPr>
            <p:nvPr/>
          </p:nvPicPr>
          <p:blipFill>
            <a:blip r:embed="rId10"/>
            <a:srcRect/>
            <a:stretch>
              <a:fillRect/>
            </a:stretch>
          </p:blipFill>
          <p:spPr bwMode="auto">
            <a:xfrm>
              <a:off x="4013200" y="3689350"/>
              <a:ext cx="381000" cy="215900"/>
            </a:xfrm>
            <a:prstGeom prst="rect">
              <a:avLst/>
            </a:prstGeom>
            <a:noFill/>
            <a:ln w="9525">
              <a:noFill/>
              <a:miter lim="800000"/>
              <a:headEnd/>
              <a:tailEnd/>
            </a:ln>
          </p:spPr>
        </p:pic>
        <p:pic>
          <p:nvPicPr>
            <p:cNvPr id="33830" name="Picture 54" descr="latex-image-1.pdf"/>
            <p:cNvPicPr>
              <a:picLocks noChangeAspect="1"/>
            </p:cNvPicPr>
            <p:nvPr/>
          </p:nvPicPr>
          <p:blipFill>
            <a:blip r:embed="rId11"/>
            <a:srcRect/>
            <a:stretch>
              <a:fillRect/>
            </a:stretch>
          </p:blipFill>
          <p:spPr bwMode="auto">
            <a:xfrm>
              <a:off x="4013200" y="5010150"/>
              <a:ext cx="431800" cy="215900"/>
            </a:xfrm>
            <a:prstGeom prst="rect">
              <a:avLst/>
            </a:prstGeom>
            <a:noFill/>
            <a:ln w="9525">
              <a:noFill/>
              <a:miter lim="800000"/>
              <a:headEnd/>
              <a:tailEnd/>
            </a:ln>
          </p:spPr>
        </p:pic>
        <p:pic>
          <p:nvPicPr>
            <p:cNvPr id="33831" name="Picture 57" descr="latex-image-1.pdf"/>
            <p:cNvPicPr>
              <a:picLocks noChangeAspect="1"/>
            </p:cNvPicPr>
            <p:nvPr/>
          </p:nvPicPr>
          <p:blipFill>
            <a:blip r:embed="rId12"/>
            <a:srcRect/>
            <a:stretch>
              <a:fillRect/>
            </a:stretch>
          </p:blipFill>
          <p:spPr bwMode="auto">
            <a:xfrm>
              <a:off x="2851150" y="2540000"/>
              <a:ext cx="660400" cy="279400"/>
            </a:xfrm>
            <a:prstGeom prst="rect">
              <a:avLst/>
            </a:prstGeom>
            <a:noFill/>
            <a:ln w="9525">
              <a:noFill/>
              <a:miter lim="800000"/>
              <a:headEnd/>
              <a:tailEnd/>
            </a:ln>
          </p:spPr>
        </p:pic>
        <p:pic>
          <p:nvPicPr>
            <p:cNvPr id="33832" name="Picture 59" descr="latex-image-1.pdf"/>
            <p:cNvPicPr>
              <a:picLocks noChangeAspect="1"/>
            </p:cNvPicPr>
            <p:nvPr/>
          </p:nvPicPr>
          <p:blipFill>
            <a:blip r:embed="rId13"/>
            <a:srcRect/>
            <a:stretch>
              <a:fillRect/>
            </a:stretch>
          </p:blipFill>
          <p:spPr bwMode="auto">
            <a:xfrm>
              <a:off x="2851150" y="3860800"/>
              <a:ext cx="647700" cy="279400"/>
            </a:xfrm>
            <a:prstGeom prst="rect">
              <a:avLst/>
            </a:prstGeom>
            <a:noFill/>
            <a:ln w="9525">
              <a:noFill/>
              <a:miter lim="800000"/>
              <a:headEnd/>
              <a:tailEnd/>
            </a:ln>
          </p:spPr>
        </p:pic>
        <p:pic>
          <p:nvPicPr>
            <p:cNvPr id="33833" name="Picture 60" descr="latex-image-1.pdf"/>
            <p:cNvPicPr>
              <a:picLocks noChangeAspect="1"/>
            </p:cNvPicPr>
            <p:nvPr/>
          </p:nvPicPr>
          <p:blipFill>
            <a:blip r:embed="rId14"/>
            <a:srcRect/>
            <a:stretch>
              <a:fillRect/>
            </a:stretch>
          </p:blipFill>
          <p:spPr bwMode="auto">
            <a:xfrm>
              <a:off x="2851150" y="5181600"/>
              <a:ext cx="698500" cy="279400"/>
            </a:xfrm>
            <a:prstGeom prst="rect">
              <a:avLst/>
            </a:prstGeom>
            <a:noFill/>
            <a:ln w="9525">
              <a:noFill/>
              <a:miter lim="800000"/>
              <a:headEnd/>
              <a:tailEnd/>
            </a:ln>
          </p:spPr>
        </p:pic>
        <p:pic>
          <p:nvPicPr>
            <p:cNvPr id="33834" name="Picture 62" descr="latex-image-1.pdf"/>
            <p:cNvPicPr>
              <a:picLocks noChangeAspect="1"/>
            </p:cNvPicPr>
            <p:nvPr/>
          </p:nvPicPr>
          <p:blipFill>
            <a:blip r:embed="rId15"/>
            <a:srcRect/>
            <a:stretch>
              <a:fillRect/>
            </a:stretch>
          </p:blipFill>
          <p:spPr bwMode="auto">
            <a:xfrm>
              <a:off x="3067050" y="908050"/>
              <a:ext cx="749300" cy="927100"/>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dirty="0"/>
              <a:t>Wind Model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Forces and Moments</a:t>
            </a:r>
          </a:p>
        </p:txBody>
      </p:sp>
      <p:pic>
        <p:nvPicPr>
          <p:cNvPr id="4" name="Picture 3">
            <a:extLst>
              <a:ext uri="{FF2B5EF4-FFF2-40B4-BE49-F238E27FC236}">
                <a16:creationId xmlns:a16="http://schemas.microsoft.com/office/drawing/2014/main" id="{D410169D-69E1-E440-A907-2D109A976329}"/>
              </a:ext>
            </a:extLst>
          </p:cNvPr>
          <p:cNvPicPr>
            <a:picLocks noChangeAspect="1"/>
          </p:cNvPicPr>
          <p:nvPr/>
        </p:nvPicPr>
        <p:blipFill>
          <a:blip r:embed="rId3"/>
          <a:stretch>
            <a:fillRect/>
          </a:stretch>
        </p:blipFill>
        <p:spPr>
          <a:xfrm>
            <a:off x="740924" y="1735576"/>
            <a:ext cx="10917676" cy="2729419"/>
          </a:xfrm>
          <a:prstGeom prst="rect">
            <a:avLst/>
          </a:prstGeom>
        </p:spPr>
      </p:pic>
    </p:spTree>
    <p:extLst>
      <p:ext uri="{BB962C8B-B14F-4D97-AF65-F5344CB8AC3E}">
        <p14:creationId xmlns:p14="http://schemas.microsoft.com/office/powerpoint/2010/main" val="759681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Dryden Gust Model</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592" y="4364593"/>
            <a:ext cx="8674100" cy="1943100"/>
          </a:xfrm>
          <a:prstGeom prst="rect">
            <a:avLst/>
          </a:prstGeom>
        </p:spPr>
      </p:pic>
      <p:pic>
        <p:nvPicPr>
          <p:cNvPr id="4" name="Picture 3">
            <a:extLst>
              <a:ext uri="{FF2B5EF4-FFF2-40B4-BE49-F238E27FC236}">
                <a16:creationId xmlns:a16="http://schemas.microsoft.com/office/drawing/2014/main" id="{7A31992C-21A4-CC48-8C59-32866601DCE5}"/>
              </a:ext>
            </a:extLst>
          </p:cNvPr>
          <p:cNvPicPr>
            <a:picLocks noChangeAspect="1"/>
          </p:cNvPicPr>
          <p:nvPr/>
        </p:nvPicPr>
        <p:blipFill>
          <a:blip r:embed="rId4"/>
          <a:stretch>
            <a:fillRect/>
          </a:stretch>
        </p:blipFill>
        <p:spPr>
          <a:xfrm>
            <a:off x="4340130" y="1170878"/>
            <a:ext cx="3355803" cy="2854710"/>
          </a:xfrm>
          <a:prstGeom prst="rect">
            <a:avLst/>
          </a:prstGeom>
        </p:spPr>
      </p:pic>
    </p:spTree>
    <p:extLst>
      <p:ext uri="{BB962C8B-B14F-4D97-AF65-F5344CB8AC3E}">
        <p14:creationId xmlns:p14="http://schemas.microsoft.com/office/powerpoint/2010/main" val="3050348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Function Implementation</a:t>
            </a:r>
          </a:p>
        </p:txBody>
      </p:sp>
      <p:pic>
        <p:nvPicPr>
          <p:cNvPr id="3" name="Picture 2">
            <a:extLst>
              <a:ext uri="{FF2B5EF4-FFF2-40B4-BE49-F238E27FC236}">
                <a16:creationId xmlns:a16="http://schemas.microsoft.com/office/drawing/2014/main" id="{A84FB2BC-5DA8-9048-9B6A-FB03B98C2CF7}"/>
              </a:ext>
            </a:extLst>
          </p:cNvPr>
          <p:cNvPicPr>
            <a:picLocks noChangeAspect="1"/>
          </p:cNvPicPr>
          <p:nvPr/>
        </p:nvPicPr>
        <p:blipFill>
          <a:blip r:embed="rId3"/>
          <a:stretch>
            <a:fillRect/>
          </a:stretch>
        </p:blipFill>
        <p:spPr>
          <a:xfrm>
            <a:off x="1463039" y="819543"/>
            <a:ext cx="9514799" cy="5688694"/>
          </a:xfrm>
          <a:prstGeom prst="rect">
            <a:avLst/>
          </a:prstGeom>
        </p:spPr>
      </p:pic>
    </p:spTree>
    <p:extLst>
      <p:ext uri="{BB962C8B-B14F-4D97-AF65-F5344CB8AC3E}">
        <p14:creationId xmlns:p14="http://schemas.microsoft.com/office/powerpoint/2010/main" val="1890093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in the Effects of Wind</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049" y="1018100"/>
            <a:ext cx="5161569" cy="93262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890" y="2341078"/>
            <a:ext cx="3006896" cy="93262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08" y="3770629"/>
            <a:ext cx="3646891" cy="2121509"/>
          </a:xfrm>
          <a:prstGeom prst="rect">
            <a:avLst/>
          </a:prstGeom>
        </p:spPr>
      </p:pic>
      <p:sp>
        <p:nvSpPr>
          <p:cNvPr id="4" name="TextBox 3"/>
          <p:cNvSpPr txBox="1"/>
          <p:nvPr/>
        </p:nvSpPr>
        <p:spPr>
          <a:xfrm>
            <a:off x="6461761" y="2140926"/>
            <a:ext cx="5557932" cy="3416320"/>
          </a:xfrm>
          <a:prstGeom prst="rect">
            <a:avLst/>
          </a:prstGeom>
          <a:noFill/>
          <a:ln>
            <a:solidFill>
              <a:schemeClr val="bg2"/>
            </a:solidFill>
          </a:ln>
        </p:spPr>
        <p:txBody>
          <a:bodyPr wrap="none" rtlCol="0">
            <a:spAutoFit/>
          </a:bodyPr>
          <a:lstStyle/>
          <a:p>
            <a:r>
              <a:rPr lang="en-US" sz="2400" dirty="0">
                <a:solidFill>
                  <a:srgbClr val="0070C0"/>
                </a:solidFill>
              </a:rPr>
              <a:t>Key concept:</a:t>
            </a:r>
          </a:p>
          <a:p>
            <a:pPr marL="285750" indent="-285750">
              <a:buFont typeface="Arial" charset="0"/>
              <a:buChar char="•"/>
            </a:pPr>
            <a:r>
              <a:rPr lang="en-US" sz="2400" dirty="0"/>
              <a:t>Wind and turbulence affect airspeed,</a:t>
            </a:r>
            <a:br>
              <a:rPr lang="en-US" sz="2400" dirty="0"/>
            </a:br>
            <a:r>
              <a:rPr lang="en-US" sz="2400" dirty="0"/>
              <a:t>angle of attack, and sideslip angle</a:t>
            </a:r>
          </a:p>
          <a:p>
            <a:pPr marL="285750" indent="-285750">
              <a:buFont typeface="Arial" charset="0"/>
              <a:buChar char="•"/>
            </a:pPr>
            <a:endParaRPr lang="en-US" sz="2400" dirty="0"/>
          </a:p>
          <a:p>
            <a:pPr marL="285750" indent="-285750">
              <a:buFont typeface="Arial" charset="0"/>
              <a:buChar char="•"/>
            </a:pPr>
            <a:r>
              <a:rPr lang="en-US" sz="2400" dirty="0"/>
              <a:t>It is through these parameters that</a:t>
            </a:r>
            <a:br>
              <a:rPr lang="en-US" sz="2400" dirty="0"/>
            </a:br>
            <a:r>
              <a:rPr lang="en-US" sz="2400" dirty="0"/>
              <a:t>wind and atmospheric effects enter</a:t>
            </a:r>
            <a:br>
              <a:rPr lang="en-US" sz="2400" dirty="0"/>
            </a:br>
            <a:r>
              <a:rPr lang="en-US" sz="2400" dirty="0"/>
              <a:t>the calculation of aerodynamic forces</a:t>
            </a:r>
            <a:br>
              <a:rPr lang="en-US" sz="2400" dirty="0"/>
            </a:br>
            <a:r>
              <a:rPr lang="en-US" sz="2400" dirty="0"/>
              <a:t>and moments, and thereby affect</a:t>
            </a:r>
            <a:br>
              <a:rPr lang="en-US" sz="2400" dirty="0"/>
            </a:br>
            <a:r>
              <a:rPr lang="en-US" sz="2400" dirty="0"/>
              <a:t>motion of aircraft</a:t>
            </a:r>
          </a:p>
        </p:txBody>
      </p:sp>
    </p:spTree>
    <p:extLst>
      <p:ext uri="{BB962C8B-B14F-4D97-AF65-F5344CB8AC3E}">
        <p14:creationId xmlns:p14="http://schemas.microsoft.com/office/powerpoint/2010/main" val="3292539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9" name="Group 8"/>
          <p:cNvGrpSpPr/>
          <p:nvPr/>
        </p:nvGrpSpPr>
        <p:grpSpPr>
          <a:xfrm>
            <a:off x="7221227" y="1940079"/>
            <a:ext cx="4361173" cy="2970330"/>
            <a:chOff x="808391" y="1118856"/>
            <a:chExt cx="2777791" cy="1838029"/>
          </a:xfrm>
        </p:grpSpPr>
        <p:sp>
          <p:nvSpPr>
            <p:cNvPr id="10" name="Freeform 9"/>
            <p:cNvSpPr/>
            <p:nvPr/>
          </p:nvSpPr>
          <p:spPr>
            <a:xfrm>
              <a:off x="808391" y="1885383"/>
              <a:ext cx="1761756" cy="455642"/>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ine 9"/>
            <p:cNvSpPr>
              <a:spLocks noChangeShapeType="1"/>
            </p:cNvSpPr>
            <p:nvPr/>
          </p:nvSpPr>
          <p:spPr bwMode="auto">
            <a:xfrm rot="5400000" flipV="1">
              <a:off x="1993619" y="2542878"/>
              <a:ext cx="707316" cy="12069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sp>
          <p:nvSpPr>
            <p:cNvPr id="12" name="Line 6"/>
            <p:cNvSpPr>
              <a:spLocks noChangeShapeType="1"/>
            </p:cNvSpPr>
            <p:nvPr/>
          </p:nvSpPr>
          <p:spPr bwMode="auto">
            <a:xfrm rot="21112478">
              <a:off x="2262363" y="1956655"/>
              <a:ext cx="1323819" cy="434391"/>
            </a:xfrm>
            <a:prstGeom prst="line">
              <a:avLst/>
            </a:prstGeom>
            <a:noFill/>
            <a:ln w="28575">
              <a:solidFill>
                <a:schemeClr val="tx1"/>
              </a:solidFill>
              <a:round/>
              <a:headEnd/>
              <a:tailEnd type="triangle" w="med" len="lg"/>
            </a:ln>
          </p:spPr>
          <p:txBody>
            <a:bodyPr>
              <a:prstTxWarp prst="textNoShape">
                <a:avLst/>
              </a:prstTxWarp>
            </a:bodyPr>
            <a:lstStyle/>
            <a:p>
              <a:endParaRPr lang="en-US" u="sng"/>
            </a:p>
          </p:txBody>
        </p:sp>
        <p:sp>
          <p:nvSpPr>
            <p:cNvPr id="13" name="Line 14"/>
            <p:cNvSpPr>
              <a:spLocks noChangeShapeType="1"/>
            </p:cNvSpPr>
            <p:nvPr/>
          </p:nvSpPr>
          <p:spPr bwMode="auto">
            <a:xfrm rot="10312478">
              <a:off x="1176200" y="1834346"/>
              <a:ext cx="956321"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14" name="Line 15"/>
            <p:cNvSpPr>
              <a:spLocks noChangeShapeType="1"/>
            </p:cNvSpPr>
            <p:nvPr/>
          </p:nvSpPr>
          <p:spPr bwMode="auto">
            <a:xfrm rot="15712478">
              <a:off x="1752246" y="1440107"/>
              <a:ext cx="956320"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15" name="Line 8"/>
            <p:cNvSpPr>
              <a:spLocks noChangeShapeType="1"/>
            </p:cNvSpPr>
            <p:nvPr/>
          </p:nvSpPr>
          <p:spPr bwMode="auto">
            <a:xfrm rot="21240176" flipV="1">
              <a:off x="2630024" y="1889843"/>
              <a:ext cx="716001" cy="6193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16" name="Straight Connector 15"/>
            <p:cNvCxnSpPr/>
            <p:nvPr/>
          </p:nvCxnSpPr>
          <p:spPr>
            <a:xfrm flipH="1">
              <a:off x="808391" y="1998368"/>
              <a:ext cx="1759596" cy="34265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Arc 16"/>
            <p:cNvSpPr/>
            <p:nvPr/>
          </p:nvSpPr>
          <p:spPr>
            <a:xfrm>
              <a:off x="1375477" y="1184710"/>
              <a:ext cx="1752979" cy="1752978"/>
            </a:xfrm>
            <a:prstGeom prst="arc">
              <a:avLst>
                <a:gd name="adj1" fmla="val 20932090"/>
                <a:gd name="adj2" fmla="val 577815"/>
              </a:avLst>
            </a:prstGeom>
            <a:ln w="12700">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descr="latex-image-1.pdf"/>
            <p:cNvPicPr>
              <a:picLocks noChangeAspect="1"/>
            </p:cNvPicPr>
            <p:nvPr/>
          </p:nvPicPr>
          <p:blipFill>
            <a:blip r:embed="rId3"/>
            <a:stretch>
              <a:fillRect/>
            </a:stretch>
          </p:blipFill>
          <p:spPr>
            <a:xfrm>
              <a:off x="2448241" y="1363365"/>
              <a:ext cx="792109" cy="123217"/>
            </a:xfrm>
            <a:prstGeom prst="rect">
              <a:avLst/>
            </a:prstGeom>
          </p:spPr>
        </p:pic>
        <p:pic>
          <p:nvPicPr>
            <p:cNvPr id="19" name="Picture 18" descr="latex-image-1.pdf"/>
            <p:cNvPicPr>
              <a:picLocks noChangeAspect="1"/>
            </p:cNvPicPr>
            <p:nvPr/>
          </p:nvPicPr>
          <p:blipFill>
            <a:blip r:embed="rId4"/>
            <a:stretch>
              <a:fillRect/>
            </a:stretch>
          </p:blipFill>
          <p:spPr>
            <a:xfrm>
              <a:off x="884656" y="1731963"/>
              <a:ext cx="968134" cy="149621"/>
            </a:xfrm>
            <a:prstGeom prst="rect">
              <a:avLst/>
            </a:prstGeom>
          </p:spPr>
        </p:pic>
        <p:pic>
          <p:nvPicPr>
            <p:cNvPr id="20" name="Picture 19" descr="latex-image-1.pdf"/>
            <p:cNvPicPr>
              <a:picLocks noChangeAspect="1"/>
            </p:cNvPicPr>
            <p:nvPr/>
          </p:nvPicPr>
          <p:blipFill>
            <a:blip r:embed="rId5"/>
            <a:stretch>
              <a:fillRect/>
            </a:stretch>
          </p:blipFill>
          <p:spPr>
            <a:xfrm>
              <a:off x="3175530" y="1680554"/>
              <a:ext cx="96814" cy="132018"/>
            </a:xfrm>
            <a:prstGeom prst="rect">
              <a:avLst/>
            </a:prstGeom>
          </p:spPr>
        </p:pic>
        <p:pic>
          <p:nvPicPr>
            <p:cNvPr id="21" name="Picture 20" descr="latex-image-1.pdf"/>
            <p:cNvPicPr>
              <a:picLocks noChangeAspect="1"/>
            </p:cNvPicPr>
            <p:nvPr/>
          </p:nvPicPr>
          <p:blipFill>
            <a:blip r:embed="rId6"/>
            <a:stretch>
              <a:fillRect/>
            </a:stretch>
          </p:blipFill>
          <p:spPr>
            <a:xfrm>
              <a:off x="3304636" y="2341157"/>
              <a:ext cx="176024" cy="123217"/>
            </a:xfrm>
            <a:prstGeom prst="rect">
              <a:avLst/>
            </a:prstGeom>
          </p:spPr>
        </p:pic>
        <p:pic>
          <p:nvPicPr>
            <p:cNvPr id="22" name="Picture 21" descr="latex-image-1.pdf"/>
            <p:cNvPicPr>
              <a:picLocks noChangeAspect="1"/>
            </p:cNvPicPr>
            <p:nvPr/>
          </p:nvPicPr>
          <p:blipFill>
            <a:blip r:embed="rId7"/>
            <a:stretch>
              <a:fillRect/>
            </a:stretch>
          </p:blipFill>
          <p:spPr>
            <a:xfrm>
              <a:off x="3222464" y="2017429"/>
              <a:ext cx="88013" cy="70409"/>
            </a:xfrm>
            <a:prstGeom prst="rect">
              <a:avLst/>
            </a:prstGeom>
          </p:spPr>
        </p:pic>
        <p:pic>
          <p:nvPicPr>
            <p:cNvPr id="23" name="Picture 22"/>
            <p:cNvPicPr>
              <a:picLocks noChangeAspect="1"/>
            </p:cNvPicPr>
            <p:nvPr/>
          </p:nvPicPr>
          <p:blipFill>
            <a:blip r:embed="rId8"/>
            <a:stretch>
              <a:fillRect/>
            </a:stretch>
          </p:blipFill>
          <p:spPr>
            <a:xfrm>
              <a:off x="2453323" y="2531945"/>
              <a:ext cx="142564" cy="142564"/>
            </a:xfrm>
            <a:prstGeom prst="rect">
              <a:avLst/>
            </a:prstGeom>
          </p:spPr>
        </p:pic>
      </p:grpSp>
      <p:grpSp>
        <p:nvGrpSpPr>
          <p:cNvPr id="29" name="Group 28">
            <a:extLst>
              <a:ext uri="{FF2B5EF4-FFF2-40B4-BE49-F238E27FC236}">
                <a16:creationId xmlns:a16="http://schemas.microsoft.com/office/drawing/2014/main" id="{DDA938C3-E95F-5E4F-80E1-A461BE0A31AD}"/>
              </a:ext>
            </a:extLst>
          </p:cNvPr>
          <p:cNvGrpSpPr/>
          <p:nvPr/>
        </p:nvGrpSpPr>
        <p:grpSpPr>
          <a:xfrm>
            <a:off x="389282" y="5300680"/>
            <a:ext cx="9225901" cy="1005226"/>
            <a:chOff x="457200" y="5267905"/>
            <a:chExt cx="8297429" cy="965200"/>
          </a:xfrm>
        </p:grpSpPr>
        <p:pic>
          <p:nvPicPr>
            <p:cNvPr id="27" name="Picture 26">
              <a:extLst>
                <a:ext uri="{FF2B5EF4-FFF2-40B4-BE49-F238E27FC236}">
                  <a16:creationId xmlns:a16="http://schemas.microsoft.com/office/drawing/2014/main" id="{B68E48FA-6021-AC4A-8DDC-CD6A0AC88ACC}"/>
                </a:ext>
              </a:extLst>
            </p:cNvPr>
            <p:cNvPicPr>
              <a:picLocks noChangeAspect="1"/>
            </p:cNvPicPr>
            <p:nvPr/>
          </p:nvPicPr>
          <p:blipFill>
            <a:blip r:embed="rId9"/>
            <a:stretch>
              <a:fillRect/>
            </a:stretch>
          </p:blipFill>
          <p:spPr>
            <a:xfrm>
              <a:off x="457200" y="5267905"/>
              <a:ext cx="7023100" cy="965200"/>
            </a:xfrm>
            <a:prstGeom prst="rect">
              <a:avLst/>
            </a:prstGeom>
          </p:spPr>
        </p:pic>
        <p:pic>
          <p:nvPicPr>
            <p:cNvPr id="28" name="Picture 27">
              <a:extLst>
                <a:ext uri="{FF2B5EF4-FFF2-40B4-BE49-F238E27FC236}">
                  <a16:creationId xmlns:a16="http://schemas.microsoft.com/office/drawing/2014/main" id="{2F6A64F7-1C9C-CD49-B655-80C065DE9957}"/>
                </a:ext>
              </a:extLst>
            </p:cNvPr>
            <p:cNvPicPr>
              <a:picLocks noChangeAspect="1"/>
            </p:cNvPicPr>
            <p:nvPr/>
          </p:nvPicPr>
          <p:blipFill>
            <a:blip r:embed="rId10"/>
            <a:stretch>
              <a:fillRect/>
            </a:stretch>
          </p:blipFill>
          <p:spPr>
            <a:xfrm>
              <a:off x="7560829" y="5426099"/>
              <a:ext cx="1193800" cy="647700"/>
            </a:xfrm>
            <a:prstGeom prst="rect">
              <a:avLst/>
            </a:prstGeom>
          </p:spPr>
        </p:pic>
      </p:grpSp>
      <p:pic>
        <p:nvPicPr>
          <p:cNvPr id="30" name="Picture 29">
            <a:extLst>
              <a:ext uri="{FF2B5EF4-FFF2-40B4-BE49-F238E27FC236}">
                <a16:creationId xmlns:a16="http://schemas.microsoft.com/office/drawing/2014/main" id="{603F7D65-2878-6D42-BA01-2491DF29019A}"/>
              </a:ext>
            </a:extLst>
          </p:cNvPr>
          <p:cNvPicPr>
            <a:picLocks noChangeAspect="1"/>
          </p:cNvPicPr>
          <p:nvPr/>
        </p:nvPicPr>
        <p:blipFill>
          <a:blip r:embed="rId11"/>
          <a:stretch>
            <a:fillRect/>
          </a:stretch>
        </p:blipFill>
        <p:spPr>
          <a:xfrm>
            <a:off x="1990880" y="2764056"/>
            <a:ext cx="3475199" cy="2316799"/>
          </a:xfrm>
          <a:prstGeom prst="rect">
            <a:avLst/>
          </a:prstGeom>
        </p:spPr>
      </p:pic>
      <p:pic>
        <p:nvPicPr>
          <p:cNvPr id="31" name="Picture 30">
            <a:extLst>
              <a:ext uri="{FF2B5EF4-FFF2-40B4-BE49-F238E27FC236}">
                <a16:creationId xmlns:a16="http://schemas.microsoft.com/office/drawing/2014/main" id="{C59E22DC-8AF5-E243-86FE-1D2F6E3FA1E6}"/>
              </a:ext>
            </a:extLst>
          </p:cNvPr>
          <p:cNvPicPr>
            <a:picLocks noChangeAspect="1"/>
          </p:cNvPicPr>
          <p:nvPr/>
        </p:nvPicPr>
        <p:blipFill>
          <a:blip r:embed="rId12"/>
          <a:stretch>
            <a:fillRect/>
          </a:stretch>
        </p:blipFill>
        <p:spPr>
          <a:xfrm>
            <a:off x="389282" y="948223"/>
            <a:ext cx="6621873" cy="1615091"/>
          </a:xfrm>
          <a:prstGeom prst="rect">
            <a:avLst/>
          </a:prstGeom>
        </p:spPr>
      </p:pic>
    </p:spTree>
    <p:extLst>
      <p:ext uri="{BB962C8B-B14F-4D97-AF65-F5344CB8AC3E}">
        <p14:creationId xmlns:p14="http://schemas.microsoft.com/office/powerpoint/2010/main" val="883962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4</a:t>
            </a:r>
          </a:p>
        </p:txBody>
      </p:sp>
      <p:pic>
        <p:nvPicPr>
          <p:cNvPr id="4" name="Picture 3">
            <a:extLst>
              <a:ext uri="{FF2B5EF4-FFF2-40B4-BE49-F238E27FC236}">
                <a16:creationId xmlns:a16="http://schemas.microsoft.com/office/drawing/2014/main" id="{8CECDCD9-F65C-6D4F-BF3D-92DF1F43302F}"/>
              </a:ext>
            </a:extLst>
          </p:cNvPr>
          <p:cNvPicPr>
            <a:picLocks noChangeAspect="1"/>
          </p:cNvPicPr>
          <p:nvPr/>
        </p:nvPicPr>
        <p:blipFill>
          <a:blip r:embed="rId3"/>
          <a:stretch>
            <a:fillRect/>
          </a:stretch>
        </p:blipFill>
        <p:spPr>
          <a:xfrm>
            <a:off x="802988" y="1445193"/>
            <a:ext cx="10191032" cy="3512887"/>
          </a:xfrm>
          <a:prstGeom prst="rect">
            <a:avLst/>
          </a:prstGeom>
        </p:spPr>
      </p:pic>
    </p:spTree>
    <p:extLst>
      <p:ext uri="{BB962C8B-B14F-4D97-AF65-F5344CB8AC3E}">
        <p14:creationId xmlns:p14="http://schemas.microsoft.com/office/powerpoint/2010/main" val="1508462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 Force</a:t>
            </a:r>
          </a:p>
        </p:txBody>
      </p:sp>
      <p:pic>
        <p:nvPicPr>
          <p:cNvPr id="6" name="Picture 5">
            <a:extLst>
              <a:ext uri="{FF2B5EF4-FFF2-40B4-BE49-F238E27FC236}">
                <a16:creationId xmlns:a16="http://schemas.microsoft.com/office/drawing/2014/main" id="{1175CB44-989A-A549-9CFC-BC5D86CAAC7B}"/>
              </a:ext>
            </a:extLst>
          </p:cNvPr>
          <p:cNvPicPr>
            <a:picLocks noChangeAspect="1"/>
          </p:cNvPicPr>
          <p:nvPr/>
        </p:nvPicPr>
        <p:blipFill>
          <a:blip r:embed="rId3"/>
          <a:stretch>
            <a:fillRect/>
          </a:stretch>
        </p:blipFill>
        <p:spPr>
          <a:xfrm>
            <a:off x="1033465" y="923820"/>
            <a:ext cx="9949063" cy="5234827"/>
          </a:xfrm>
          <a:prstGeom prst="rect">
            <a:avLst/>
          </a:prstGeom>
        </p:spPr>
      </p:pic>
    </p:spTree>
    <p:extLst>
      <p:ext uri="{BB962C8B-B14F-4D97-AF65-F5344CB8AC3E}">
        <p14:creationId xmlns:p14="http://schemas.microsoft.com/office/powerpoint/2010/main" val="1955336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51056" y="1358778"/>
            <a:ext cx="7766875" cy="4331903"/>
            <a:chOff x="2421467" y="1255183"/>
            <a:chExt cx="5647266" cy="3250569"/>
          </a:xfrm>
        </p:grpSpPr>
        <p:sp>
          <p:nvSpPr>
            <p:cNvPr id="8" name="Freeform 7"/>
            <p:cNvSpPr/>
            <p:nvPr/>
          </p:nvSpPr>
          <p:spPr>
            <a:xfrm>
              <a:off x="2421467" y="1255183"/>
              <a:ext cx="4394200" cy="2537884"/>
            </a:xfrm>
            <a:custGeom>
              <a:avLst/>
              <a:gdLst>
                <a:gd name="connsiteX0" fmla="*/ 0 w 4363155"/>
                <a:gd name="connsiteY0" fmla="*/ 2537884 h 2537884"/>
                <a:gd name="connsiteX1" fmla="*/ 228600 w 4363155"/>
                <a:gd name="connsiteY1" fmla="*/ 2216150 h 2537884"/>
                <a:gd name="connsiteX2" fmla="*/ 516466 w 4363155"/>
                <a:gd name="connsiteY2" fmla="*/ 1915584 h 2537884"/>
                <a:gd name="connsiteX3" fmla="*/ 1350433 w 4363155"/>
                <a:gd name="connsiteY3" fmla="*/ 1204384 h 2537884"/>
                <a:gd name="connsiteX4" fmla="*/ 2510366 w 4363155"/>
                <a:gd name="connsiteY4" fmla="*/ 387350 h 2537884"/>
                <a:gd name="connsiteX5" fmla="*/ 3289300 w 4363155"/>
                <a:gd name="connsiteY5" fmla="*/ 57150 h 2537884"/>
                <a:gd name="connsiteX6" fmla="*/ 3797300 w 4363155"/>
                <a:gd name="connsiteY6" fmla="*/ 44450 h 2537884"/>
                <a:gd name="connsiteX7" fmla="*/ 4161366 w 4363155"/>
                <a:gd name="connsiteY7" fmla="*/ 205317 h 2537884"/>
                <a:gd name="connsiteX8" fmla="*/ 4313766 w 4363155"/>
                <a:gd name="connsiteY8" fmla="*/ 472017 h 2537884"/>
                <a:gd name="connsiteX9" fmla="*/ 4356100 w 4363155"/>
                <a:gd name="connsiteY9" fmla="*/ 861484 h 2537884"/>
                <a:gd name="connsiteX10" fmla="*/ 4271433 w 4363155"/>
                <a:gd name="connsiteY10" fmla="*/ 1293284 h 2537884"/>
                <a:gd name="connsiteX11" fmla="*/ 4008966 w 4363155"/>
                <a:gd name="connsiteY11" fmla="*/ 1699684 h 2537884"/>
                <a:gd name="connsiteX12" fmla="*/ 4004733 w 4363155"/>
                <a:gd name="connsiteY12" fmla="*/ 1703917 h 253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63155" h="2537884">
                  <a:moveTo>
                    <a:pt x="0" y="2537884"/>
                  </a:moveTo>
                  <a:cubicBezTo>
                    <a:pt x="71261" y="2428875"/>
                    <a:pt x="142522" y="2319867"/>
                    <a:pt x="228600" y="2216150"/>
                  </a:cubicBezTo>
                  <a:cubicBezTo>
                    <a:pt x="314678" y="2112433"/>
                    <a:pt x="329494" y="2084211"/>
                    <a:pt x="516466" y="1915584"/>
                  </a:cubicBezTo>
                  <a:cubicBezTo>
                    <a:pt x="703438" y="1746957"/>
                    <a:pt x="1018116" y="1459090"/>
                    <a:pt x="1350433" y="1204384"/>
                  </a:cubicBezTo>
                  <a:cubicBezTo>
                    <a:pt x="1682750" y="949678"/>
                    <a:pt x="2187222" y="578556"/>
                    <a:pt x="2510366" y="387350"/>
                  </a:cubicBezTo>
                  <a:cubicBezTo>
                    <a:pt x="2833510" y="196144"/>
                    <a:pt x="3074811" y="114300"/>
                    <a:pt x="3289300" y="57150"/>
                  </a:cubicBezTo>
                  <a:cubicBezTo>
                    <a:pt x="3503789" y="0"/>
                    <a:pt x="3651956" y="19756"/>
                    <a:pt x="3797300" y="44450"/>
                  </a:cubicBezTo>
                  <a:cubicBezTo>
                    <a:pt x="3942644" y="69144"/>
                    <a:pt x="4075288" y="134056"/>
                    <a:pt x="4161366" y="205317"/>
                  </a:cubicBezTo>
                  <a:cubicBezTo>
                    <a:pt x="4247444" y="276578"/>
                    <a:pt x="4281310" y="362656"/>
                    <a:pt x="4313766" y="472017"/>
                  </a:cubicBezTo>
                  <a:cubicBezTo>
                    <a:pt x="4346222" y="581378"/>
                    <a:pt x="4363155" y="724606"/>
                    <a:pt x="4356100" y="861484"/>
                  </a:cubicBezTo>
                  <a:cubicBezTo>
                    <a:pt x="4349045" y="998362"/>
                    <a:pt x="4329289" y="1153584"/>
                    <a:pt x="4271433" y="1293284"/>
                  </a:cubicBezTo>
                  <a:cubicBezTo>
                    <a:pt x="4213577" y="1432984"/>
                    <a:pt x="4053416" y="1631245"/>
                    <a:pt x="4008966" y="1699684"/>
                  </a:cubicBezTo>
                  <a:cubicBezTo>
                    <a:pt x="3964516" y="1768123"/>
                    <a:pt x="4004733" y="1703917"/>
                    <a:pt x="4004733" y="1703917"/>
                  </a:cubicBezTo>
                </a:path>
              </a:pathLst>
            </a:custGeom>
            <a:solidFill>
              <a:schemeClr val="bg1">
                <a:lumMod val="85000"/>
              </a:schemeClr>
            </a:solidFill>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2421467" y="2988733"/>
              <a:ext cx="4319411" cy="1084439"/>
            </a:xfrm>
            <a:custGeom>
              <a:avLst/>
              <a:gdLst>
                <a:gd name="connsiteX0" fmla="*/ 0 w 4319411"/>
                <a:gd name="connsiteY0" fmla="*/ 808567 h 1084439"/>
                <a:gd name="connsiteX1" fmla="*/ 279400 w 4319411"/>
                <a:gd name="connsiteY1" fmla="*/ 952500 h 1084439"/>
                <a:gd name="connsiteX2" fmla="*/ 635000 w 4319411"/>
                <a:gd name="connsiteY2" fmla="*/ 986367 h 1084439"/>
                <a:gd name="connsiteX3" fmla="*/ 1392766 w 4319411"/>
                <a:gd name="connsiteY3" fmla="*/ 1007534 h 1084439"/>
                <a:gd name="connsiteX4" fmla="*/ 2188633 w 4319411"/>
                <a:gd name="connsiteY4" fmla="*/ 1066800 h 1084439"/>
                <a:gd name="connsiteX5" fmla="*/ 3217333 w 4319411"/>
                <a:gd name="connsiteY5" fmla="*/ 1062567 h 1084439"/>
                <a:gd name="connsiteX6" fmla="*/ 3712633 w 4319411"/>
                <a:gd name="connsiteY6" fmla="*/ 1049867 h 1084439"/>
                <a:gd name="connsiteX7" fmla="*/ 4229100 w 4319411"/>
                <a:gd name="connsiteY7" fmla="*/ 855134 h 1084439"/>
                <a:gd name="connsiteX8" fmla="*/ 4254500 w 4319411"/>
                <a:gd name="connsiteY8" fmla="*/ 478367 h 1084439"/>
                <a:gd name="connsiteX9" fmla="*/ 4021666 w 4319411"/>
                <a:gd name="connsiteY9" fmla="*/ 0 h 108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11" h="1084439">
                  <a:moveTo>
                    <a:pt x="0" y="808567"/>
                  </a:moveTo>
                  <a:cubicBezTo>
                    <a:pt x="86783" y="865717"/>
                    <a:pt x="173567" y="922867"/>
                    <a:pt x="279400" y="952500"/>
                  </a:cubicBezTo>
                  <a:cubicBezTo>
                    <a:pt x="385233" y="982133"/>
                    <a:pt x="449439" y="977195"/>
                    <a:pt x="635000" y="986367"/>
                  </a:cubicBezTo>
                  <a:cubicBezTo>
                    <a:pt x="820561" y="995539"/>
                    <a:pt x="1133827" y="994129"/>
                    <a:pt x="1392766" y="1007534"/>
                  </a:cubicBezTo>
                  <a:cubicBezTo>
                    <a:pt x="1651705" y="1020939"/>
                    <a:pt x="1884539" y="1057628"/>
                    <a:pt x="2188633" y="1066800"/>
                  </a:cubicBezTo>
                  <a:cubicBezTo>
                    <a:pt x="2492727" y="1075972"/>
                    <a:pt x="2963333" y="1065389"/>
                    <a:pt x="3217333" y="1062567"/>
                  </a:cubicBezTo>
                  <a:cubicBezTo>
                    <a:pt x="3471333" y="1059745"/>
                    <a:pt x="3544005" y="1084439"/>
                    <a:pt x="3712633" y="1049867"/>
                  </a:cubicBezTo>
                  <a:cubicBezTo>
                    <a:pt x="3881261" y="1015295"/>
                    <a:pt x="4138789" y="950384"/>
                    <a:pt x="4229100" y="855134"/>
                  </a:cubicBezTo>
                  <a:cubicBezTo>
                    <a:pt x="4319411" y="759884"/>
                    <a:pt x="4289072" y="620889"/>
                    <a:pt x="4254500" y="478367"/>
                  </a:cubicBezTo>
                  <a:cubicBezTo>
                    <a:pt x="4219928" y="335845"/>
                    <a:pt x="4021666" y="0"/>
                    <a:pt x="4021666" y="0"/>
                  </a:cubicBezTo>
                </a:path>
              </a:pathLst>
            </a:custGeom>
            <a:solidFill>
              <a:schemeClr val="bg1">
                <a:lumMod val="65000"/>
              </a:schemeClr>
            </a:solidFill>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Connector 14"/>
            <p:cNvCxnSpPr/>
            <p:nvPr/>
          </p:nvCxnSpPr>
          <p:spPr>
            <a:xfrm rot="5400000" flipH="1" flipV="1">
              <a:off x="6330953" y="2448985"/>
              <a:ext cx="457199" cy="410632"/>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flipV="1">
              <a:off x="5907615" y="1974852"/>
              <a:ext cx="1130303" cy="54186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flipH="1" flipV="1">
              <a:off x="5516030" y="1849969"/>
              <a:ext cx="1413938" cy="44026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flipV="1">
              <a:off x="5198531" y="1900769"/>
              <a:ext cx="1494371" cy="232834"/>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flipH="1" flipV="1">
              <a:off x="4952997" y="2015070"/>
              <a:ext cx="1447805" cy="5080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16200000" flipV="1">
              <a:off x="4718050" y="2055284"/>
              <a:ext cx="1329272" cy="13123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6200000" flipV="1">
              <a:off x="4497915" y="2080686"/>
              <a:ext cx="1181105" cy="2963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16200000" flipV="1">
              <a:off x="4298948" y="2178052"/>
              <a:ext cx="1066804" cy="368300"/>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6" idx="11"/>
            </p:cNvCxnSpPr>
            <p:nvPr/>
          </p:nvCxnSpPr>
          <p:spPr>
            <a:xfrm flipH="1" flipV="1">
              <a:off x="4373034" y="2023534"/>
              <a:ext cx="406399" cy="9355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V="1">
              <a:off x="3920068" y="2404535"/>
              <a:ext cx="812799" cy="4402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6200000" flipV="1">
              <a:off x="3742265" y="2527303"/>
              <a:ext cx="736605" cy="4233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16200000" flipV="1">
              <a:off x="3547531" y="2667002"/>
              <a:ext cx="651938" cy="3979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flipV="1">
              <a:off x="3357031" y="2832102"/>
              <a:ext cx="563038" cy="342899"/>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V="1">
              <a:off x="3155947" y="2982386"/>
              <a:ext cx="478372" cy="3132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6200000" flipV="1">
              <a:off x="2992970" y="3136903"/>
              <a:ext cx="406398" cy="245529"/>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16200000" flipV="1">
              <a:off x="2817282" y="3287186"/>
              <a:ext cx="325971" cy="203199"/>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16200000" flipV="1">
              <a:off x="2662765" y="3433236"/>
              <a:ext cx="258239" cy="1566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V="1">
              <a:off x="2552702" y="3577168"/>
              <a:ext cx="160865" cy="846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10800000">
              <a:off x="6320369" y="3191935"/>
              <a:ext cx="376764" cy="3555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16200000" flipV="1">
              <a:off x="6127753" y="3321052"/>
              <a:ext cx="592665" cy="4529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6200000" flipV="1">
              <a:off x="5890686" y="3469218"/>
              <a:ext cx="668865" cy="3259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rot="16200000" flipV="1">
              <a:off x="5664202" y="3577169"/>
              <a:ext cx="702732" cy="211664"/>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16200000" flipV="1">
              <a:off x="5439836" y="3640668"/>
              <a:ext cx="677332" cy="1439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16200000" flipV="1">
              <a:off x="5232402" y="3687235"/>
              <a:ext cx="643466" cy="7619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16200000" flipV="1">
              <a:off x="5020736" y="3704169"/>
              <a:ext cx="618065" cy="677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16200000" flipV="1">
              <a:off x="4785786" y="3731685"/>
              <a:ext cx="596898" cy="5079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16200000" flipV="1">
              <a:off x="4559302" y="3754968"/>
              <a:ext cx="563032" cy="465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6200000" flipV="1">
              <a:off x="4351869" y="3763435"/>
              <a:ext cx="533398" cy="507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16200000" flipV="1">
              <a:off x="4140203" y="3784602"/>
              <a:ext cx="495298" cy="296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16200000" flipV="1">
              <a:off x="3926419" y="3795186"/>
              <a:ext cx="440265" cy="126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rot="16200000" flipV="1">
              <a:off x="3718986" y="3795185"/>
              <a:ext cx="393698" cy="169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6200000" flipV="1">
              <a:off x="3511552" y="3807885"/>
              <a:ext cx="355598" cy="126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16200000" flipV="1">
              <a:off x="3291420" y="3824819"/>
              <a:ext cx="309031" cy="84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16200000" flipV="1">
              <a:off x="3088219" y="3833286"/>
              <a:ext cx="279398" cy="4230"/>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rot="5400000" flipH="1" flipV="1">
              <a:off x="2751668" y="3852334"/>
              <a:ext cx="215898" cy="423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16200000" flipV="1">
              <a:off x="2918887" y="3841752"/>
              <a:ext cx="245531" cy="42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rot="5400000" flipH="1" flipV="1">
              <a:off x="2599269" y="3852333"/>
              <a:ext cx="165098" cy="423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sp>
          <p:nvSpPr>
            <p:cNvPr id="6" name="Freeform 5"/>
            <p:cNvSpPr/>
            <p:nvPr/>
          </p:nvSpPr>
          <p:spPr>
            <a:xfrm>
              <a:off x="2425700" y="2755900"/>
              <a:ext cx="4026605" cy="1041400"/>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Line 15"/>
            <p:cNvSpPr>
              <a:spLocks noChangeShapeType="1"/>
            </p:cNvSpPr>
            <p:nvPr/>
          </p:nvSpPr>
          <p:spPr bwMode="auto">
            <a:xfrm>
              <a:off x="5561021" y="3140604"/>
              <a:ext cx="2507712" cy="279928"/>
            </a:xfrm>
            <a:prstGeom prst="line">
              <a:avLst/>
            </a:prstGeom>
            <a:noFill/>
            <a:ln w="38100">
              <a:solidFill>
                <a:schemeClr val="tx1"/>
              </a:solidFill>
              <a:round/>
              <a:headEnd/>
              <a:tailEnd type="triangle" w="med" len="lg"/>
            </a:ln>
          </p:spPr>
          <p:txBody>
            <a:bodyPr>
              <a:prstTxWarp prst="textNoShape">
                <a:avLst/>
              </a:prstTxWarp>
            </a:bodyPr>
            <a:lstStyle/>
            <a:p>
              <a:endParaRPr lang="en-US"/>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935" y="3479044"/>
              <a:ext cx="381000" cy="266700"/>
            </a:xfrm>
            <a:prstGeom prst="rect">
              <a:avLst/>
            </a:prstGeom>
          </p:spPr>
        </p:pic>
        <p:sp>
          <p:nvSpPr>
            <p:cNvPr id="3" name="TextBox 2"/>
            <p:cNvSpPr txBox="1"/>
            <p:nvPr/>
          </p:nvSpPr>
          <p:spPr>
            <a:xfrm rot="179555">
              <a:off x="3797542" y="4167198"/>
              <a:ext cx="2134919" cy="338554"/>
            </a:xfrm>
            <a:prstGeom prst="rect">
              <a:avLst/>
            </a:prstGeom>
            <a:noFill/>
          </p:spPr>
          <p:txBody>
            <a:bodyPr wrap="none" rtlCol="0">
              <a:spAutoFit/>
            </a:bodyPr>
            <a:lstStyle/>
            <a:p>
              <a:r>
                <a:rPr lang="en-US" sz="1600" dirty="0"/>
                <a:t>above static pressure</a:t>
              </a:r>
            </a:p>
          </p:txBody>
        </p:sp>
        <p:sp>
          <p:nvSpPr>
            <p:cNvPr id="51" name="TextBox 50"/>
            <p:cNvSpPr txBox="1"/>
            <p:nvPr/>
          </p:nvSpPr>
          <p:spPr>
            <a:xfrm rot="19577965">
              <a:off x="3221633" y="1508589"/>
              <a:ext cx="2111976" cy="338554"/>
            </a:xfrm>
            <a:prstGeom prst="rect">
              <a:avLst/>
            </a:prstGeom>
            <a:noFill/>
          </p:spPr>
          <p:txBody>
            <a:bodyPr wrap="none" rtlCol="0">
              <a:spAutoFit/>
            </a:bodyPr>
            <a:lstStyle/>
            <a:p>
              <a:r>
                <a:rPr lang="en-US" sz="1600" dirty="0"/>
                <a:t>below static pressure</a:t>
              </a:r>
            </a:p>
          </p:txBody>
        </p:sp>
      </p:grpSp>
      <p:sp>
        <p:nvSpPr>
          <p:cNvPr id="4" name="Title 3"/>
          <p:cNvSpPr>
            <a:spLocks noGrp="1"/>
          </p:cNvSpPr>
          <p:nvPr>
            <p:ph type="title"/>
          </p:nvPr>
        </p:nvSpPr>
        <p:spPr/>
        <p:txBody>
          <a:bodyPr/>
          <a:lstStyle/>
          <a:p>
            <a:r>
              <a:rPr lang="en-US" dirty="0"/>
              <a:t>Airfoil Pressure Distribution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Approximation</a:t>
            </a:r>
          </a:p>
        </p:txBody>
      </p:sp>
      <p:grpSp>
        <p:nvGrpSpPr>
          <p:cNvPr id="14" name="Group 13"/>
          <p:cNvGrpSpPr/>
          <p:nvPr/>
        </p:nvGrpSpPr>
        <p:grpSpPr>
          <a:xfrm>
            <a:off x="358641" y="1150665"/>
            <a:ext cx="6586908" cy="4296823"/>
            <a:chOff x="498070" y="1864582"/>
            <a:chExt cx="5604037" cy="3708122"/>
          </a:xfrm>
        </p:grpSpPr>
        <p:sp>
          <p:nvSpPr>
            <p:cNvPr id="62" name="Freeform 61"/>
            <p:cNvSpPr/>
            <p:nvPr/>
          </p:nvSpPr>
          <p:spPr>
            <a:xfrm>
              <a:off x="498070" y="3411008"/>
              <a:ext cx="3554244" cy="919233"/>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06" name="Line 9"/>
            <p:cNvSpPr>
              <a:spLocks noChangeShapeType="1"/>
            </p:cNvSpPr>
            <p:nvPr/>
          </p:nvSpPr>
          <p:spPr bwMode="auto">
            <a:xfrm rot="5400000" flipV="1">
              <a:off x="2889200" y="4737468"/>
              <a:ext cx="1426971" cy="243502"/>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sp>
          <p:nvSpPr>
            <p:cNvPr id="25603" name="Line 6"/>
            <p:cNvSpPr>
              <a:spLocks noChangeShapeType="1"/>
            </p:cNvSpPr>
            <p:nvPr/>
          </p:nvSpPr>
          <p:spPr bwMode="auto">
            <a:xfrm rot="21112478">
              <a:off x="3431377" y="3554795"/>
              <a:ext cx="2670730" cy="876359"/>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25609" name="Line 14"/>
            <p:cNvSpPr>
              <a:spLocks noChangeShapeType="1"/>
            </p:cNvSpPr>
            <p:nvPr/>
          </p:nvSpPr>
          <p:spPr bwMode="auto">
            <a:xfrm rot="10312478">
              <a:off x="1240103" y="3308044"/>
              <a:ext cx="1929323" cy="633111"/>
            </a:xfrm>
            <a:prstGeom prst="line">
              <a:avLst/>
            </a:prstGeom>
            <a:noFill/>
            <a:ln w="63500">
              <a:solidFill>
                <a:schemeClr val="tx1"/>
              </a:solidFill>
              <a:round/>
              <a:headEnd/>
              <a:tailEnd type="triangle" w="med" len="lg"/>
            </a:ln>
          </p:spPr>
          <p:txBody>
            <a:bodyPr>
              <a:prstTxWarp prst="textNoShape">
                <a:avLst/>
              </a:prstTxWarp>
            </a:bodyPr>
            <a:lstStyle/>
            <a:p>
              <a:endParaRPr lang="en-US" u="sng"/>
            </a:p>
          </p:txBody>
        </p:sp>
        <p:sp>
          <p:nvSpPr>
            <p:cNvPr id="25610" name="Line 15"/>
            <p:cNvSpPr>
              <a:spLocks noChangeShapeType="1"/>
            </p:cNvSpPr>
            <p:nvPr/>
          </p:nvSpPr>
          <p:spPr bwMode="auto">
            <a:xfrm rot="15712478">
              <a:off x="2402244" y="2512688"/>
              <a:ext cx="1929323" cy="633111"/>
            </a:xfrm>
            <a:prstGeom prst="line">
              <a:avLst/>
            </a:prstGeom>
            <a:noFill/>
            <a:ln w="63500">
              <a:solidFill>
                <a:schemeClr val="tx1"/>
              </a:solidFill>
              <a:round/>
              <a:headEnd/>
              <a:tailEnd type="triangle" w="med" len="lg"/>
            </a:ln>
          </p:spPr>
          <p:txBody>
            <a:bodyPr>
              <a:prstTxWarp prst="textNoShape">
                <a:avLst/>
              </a:prstTxWarp>
            </a:bodyPr>
            <a:lstStyle/>
            <a:p>
              <a:endParaRPr lang="en-US" u="sng"/>
            </a:p>
          </p:txBody>
        </p:sp>
        <p:sp>
          <p:nvSpPr>
            <p:cNvPr id="25611" name="Line 16"/>
            <p:cNvSpPr>
              <a:spLocks noChangeShapeType="1"/>
            </p:cNvSpPr>
            <p:nvPr/>
          </p:nvSpPr>
          <p:spPr bwMode="auto">
            <a:xfrm rot="21112478">
              <a:off x="3432193" y="3664690"/>
              <a:ext cx="1244564" cy="409856"/>
            </a:xfrm>
            <a:prstGeom prst="line">
              <a:avLst/>
            </a:prstGeom>
            <a:noFill/>
            <a:ln w="12700">
              <a:solidFill>
                <a:schemeClr val="tx1"/>
              </a:solidFill>
              <a:round/>
              <a:headEnd/>
              <a:tailEnd type="triangle" w="med" len="lg"/>
            </a:ln>
          </p:spPr>
          <p:txBody>
            <a:bodyPr>
              <a:prstTxWarp prst="textNoShape">
                <a:avLst/>
              </a:prstTxWarp>
            </a:bodyPr>
            <a:lstStyle/>
            <a:p>
              <a:endParaRPr lang="en-US" u="sng"/>
            </a:p>
          </p:txBody>
        </p:sp>
        <p:sp>
          <p:nvSpPr>
            <p:cNvPr id="25613" name="Line 19"/>
            <p:cNvSpPr>
              <a:spLocks noChangeShapeType="1"/>
            </p:cNvSpPr>
            <p:nvPr/>
          </p:nvSpPr>
          <p:spPr bwMode="auto">
            <a:xfrm rot="15712478" flipH="1" flipV="1">
              <a:off x="2596842" y="4218384"/>
              <a:ext cx="1344529" cy="459839"/>
            </a:xfrm>
            <a:prstGeom prst="line">
              <a:avLst/>
            </a:prstGeom>
            <a:noFill/>
            <a:ln w="12700">
              <a:solidFill>
                <a:schemeClr val="tx1"/>
              </a:solidFill>
              <a:round/>
              <a:headEnd/>
              <a:tailEnd type="triangle" w="med" len="lg"/>
            </a:ln>
          </p:spPr>
          <p:txBody>
            <a:bodyPr>
              <a:prstTxWarp prst="textNoShape">
                <a:avLst/>
              </a:prstTxWarp>
            </a:bodyPr>
            <a:lstStyle/>
            <a:p>
              <a:endParaRPr lang="en-US" u="sng"/>
            </a:p>
          </p:txBody>
        </p:sp>
        <p:sp>
          <p:nvSpPr>
            <p:cNvPr id="25615" name="Arc 28"/>
            <p:cNvSpPr>
              <a:spLocks/>
            </p:cNvSpPr>
            <p:nvPr/>
          </p:nvSpPr>
          <p:spPr bwMode="auto">
            <a:xfrm rot="21112478">
              <a:off x="2564455" y="3141218"/>
              <a:ext cx="1264627" cy="1211934"/>
            </a:xfrm>
            <a:custGeom>
              <a:avLst/>
              <a:gdLst>
                <a:gd name="T0" fmla="*/ 0 w 42637"/>
                <a:gd name="T1" fmla="*/ 0 h 40861"/>
                <a:gd name="T2" fmla="*/ 0 w 42637"/>
                <a:gd name="T3" fmla="*/ 0 h 40861"/>
                <a:gd name="T4" fmla="*/ 0 w 42637"/>
                <a:gd name="T5" fmla="*/ 0 h 40861"/>
                <a:gd name="T6" fmla="*/ 0 60000 65536"/>
                <a:gd name="T7" fmla="*/ 0 60000 65536"/>
                <a:gd name="T8" fmla="*/ 0 60000 65536"/>
                <a:gd name="T9" fmla="*/ 0 w 42637"/>
                <a:gd name="T10" fmla="*/ 0 h 40861"/>
                <a:gd name="T11" fmla="*/ 42637 w 42637"/>
                <a:gd name="T12" fmla="*/ 40861 h 40861"/>
              </a:gdLst>
              <a:ahLst/>
              <a:cxnLst>
                <a:cxn ang="T6">
                  <a:pos x="T0" y="T1"/>
                </a:cxn>
                <a:cxn ang="T7">
                  <a:pos x="T2" y="T3"/>
                </a:cxn>
                <a:cxn ang="T8">
                  <a:pos x="T4" y="T5"/>
                </a:cxn>
              </a:cxnLst>
              <a:rect l="T9" t="T10" r="T11" b="T12"/>
              <a:pathLst>
                <a:path w="42637" h="40861" fill="none" extrusionOk="0">
                  <a:moveTo>
                    <a:pt x="11823" y="40861"/>
                  </a:moveTo>
                  <a:cubicBezTo>
                    <a:pt x="4570" y="37179"/>
                    <a:pt x="0" y="29734"/>
                    <a:pt x="0" y="21600"/>
                  </a:cubicBezTo>
                  <a:cubicBezTo>
                    <a:pt x="0" y="9670"/>
                    <a:pt x="9670" y="0"/>
                    <a:pt x="21600" y="0"/>
                  </a:cubicBezTo>
                  <a:cubicBezTo>
                    <a:pt x="31642" y="0"/>
                    <a:pt x="40359" y="6920"/>
                    <a:pt x="42637" y="16700"/>
                  </a:cubicBezTo>
                </a:path>
                <a:path w="42637" h="40861" stroke="0" extrusionOk="0">
                  <a:moveTo>
                    <a:pt x="11823" y="40861"/>
                  </a:moveTo>
                  <a:cubicBezTo>
                    <a:pt x="4570" y="37179"/>
                    <a:pt x="0" y="29734"/>
                    <a:pt x="0" y="21600"/>
                  </a:cubicBezTo>
                  <a:cubicBezTo>
                    <a:pt x="0" y="9670"/>
                    <a:pt x="9670" y="0"/>
                    <a:pt x="21600" y="0"/>
                  </a:cubicBezTo>
                  <a:cubicBezTo>
                    <a:pt x="31642" y="0"/>
                    <a:pt x="40359" y="6920"/>
                    <a:pt x="42637" y="16700"/>
                  </a:cubicBezTo>
                  <a:lnTo>
                    <a:pt x="21600" y="21600"/>
                  </a:lnTo>
                  <a:close/>
                </a:path>
              </a:pathLst>
            </a:custGeom>
            <a:noFill/>
            <a:ln w="63500">
              <a:solidFill>
                <a:schemeClr val="tx1"/>
              </a:solidFill>
              <a:round/>
              <a:headEnd type="triangle" w="sm" len="lg"/>
              <a:tailEnd/>
            </a:ln>
          </p:spPr>
          <p:txBody>
            <a:bodyPr wrap="none" anchor="ctr">
              <a:prstTxWarp prst="textNoShape">
                <a:avLst/>
              </a:prstTxWarp>
            </a:bodyPr>
            <a:lstStyle/>
            <a:p>
              <a:endParaRPr lang="en-US" u="sng"/>
            </a:p>
          </p:txBody>
        </p:sp>
        <p:sp>
          <p:nvSpPr>
            <p:cNvPr id="25605" name="Line 8"/>
            <p:cNvSpPr>
              <a:spLocks noChangeShapeType="1"/>
            </p:cNvSpPr>
            <p:nvPr/>
          </p:nvSpPr>
          <p:spPr bwMode="auto">
            <a:xfrm rot="21240176" flipV="1">
              <a:off x="4173113" y="3420006"/>
              <a:ext cx="1444492" cy="124957"/>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69" name="Straight Connector 68"/>
            <p:cNvCxnSpPr>
              <a:stCxn id="62" idx="6"/>
              <a:endCxn id="62" idx="0"/>
            </p:cNvCxnSpPr>
            <p:nvPr/>
          </p:nvCxnSpPr>
          <p:spPr>
            <a:xfrm flipH="1">
              <a:off x="498070" y="3638948"/>
              <a:ext cx="3549885" cy="691293"/>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77" name="Arc 76"/>
            <p:cNvSpPr/>
            <p:nvPr/>
          </p:nvSpPr>
          <p:spPr>
            <a:xfrm>
              <a:off x="1642135" y="1997438"/>
              <a:ext cx="3536536" cy="3536536"/>
            </a:xfrm>
            <a:prstGeom prst="arc">
              <a:avLst>
                <a:gd name="adj1" fmla="val 20932090"/>
                <a:gd name="adj2" fmla="val 577815"/>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2" name="Picture 81" descr="latex-image-1.pdf"/>
            <p:cNvPicPr>
              <a:picLocks noChangeAspect="1"/>
            </p:cNvPicPr>
            <p:nvPr/>
          </p:nvPicPr>
          <p:blipFill>
            <a:blip r:embed="rId3"/>
            <a:stretch>
              <a:fillRect/>
            </a:stretch>
          </p:blipFill>
          <p:spPr>
            <a:xfrm>
              <a:off x="3806376" y="2357865"/>
              <a:ext cx="1199579" cy="186601"/>
            </a:xfrm>
            <a:prstGeom prst="rect">
              <a:avLst/>
            </a:prstGeom>
          </p:spPr>
        </p:pic>
        <p:pic>
          <p:nvPicPr>
            <p:cNvPr id="83" name="Picture 82" descr="latex-image-1.pdf"/>
            <p:cNvPicPr>
              <a:picLocks noChangeAspect="1"/>
            </p:cNvPicPr>
            <p:nvPr/>
          </p:nvPicPr>
          <p:blipFill>
            <a:blip r:embed="rId4"/>
            <a:stretch>
              <a:fillRect/>
            </a:stretch>
          </p:blipFill>
          <p:spPr>
            <a:xfrm>
              <a:off x="651928" y="3101493"/>
              <a:ext cx="1466152" cy="226587"/>
            </a:xfrm>
            <a:prstGeom prst="rect">
              <a:avLst/>
            </a:prstGeom>
          </p:spPr>
        </p:pic>
        <p:pic>
          <p:nvPicPr>
            <p:cNvPr id="84" name="Picture 83" descr="latex-image-1.pdf"/>
            <p:cNvPicPr>
              <a:picLocks noChangeAspect="1"/>
            </p:cNvPicPr>
            <p:nvPr/>
          </p:nvPicPr>
          <p:blipFill>
            <a:blip r:embed="rId5"/>
            <a:stretch>
              <a:fillRect/>
            </a:stretch>
          </p:blipFill>
          <p:spPr>
            <a:xfrm>
              <a:off x="1598263" y="4376599"/>
              <a:ext cx="1012978" cy="146615"/>
            </a:xfrm>
            <a:prstGeom prst="rect">
              <a:avLst/>
            </a:prstGeom>
          </p:spPr>
        </p:pic>
        <p:pic>
          <p:nvPicPr>
            <p:cNvPr id="87" name="Picture 86" descr="latex-image-1.pdf"/>
            <p:cNvPicPr>
              <a:picLocks noChangeAspect="1"/>
            </p:cNvPicPr>
            <p:nvPr/>
          </p:nvPicPr>
          <p:blipFill>
            <a:blip r:embed="rId6"/>
            <a:stretch>
              <a:fillRect/>
            </a:stretch>
          </p:blipFill>
          <p:spPr>
            <a:xfrm>
              <a:off x="5273639" y="3123151"/>
              <a:ext cx="146615" cy="199930"/>
            </a:xfrm>
            <a:prstGeom prst="rect">
              <a:avLst/>
            </a:prstGeom>
          </p:spPr>
        </p:pic>
        <p:pic>
          <p:nvPicPr>
            <p:cNvPr id="88" name="Picture 87" descr="latex-image-1.pdf"/>
            <p:cNvPicPr>
              <a:picLocks noChangeAspect="1"/>
            </p:cNvPicPr>
            <p:nvPr/>
          </p:nvPicPr>
          <p:blipFill>
            <a:blip r:embed="rId7"/>
            <a:stretch>
              <a:fillRect/>
            </a:stretch>
          </p:blipFill>
          <p:spPr>
            <a:xfrm>
              <a:off x="4296204" y="4014506"/>
              <a:ext cx="146615" cy="159944"/>
            </a:xfrm>
            <a:prstGeom prst="rect">
              <a:avLst/>
            </a:prstGeom>
          </p:spPr>
        </p:pic>
        <p:pic>
          <p:nvPicPr>
            <p:cNvPr id="89" name="Picture 88" descr="latex-image-1.pdf"/>
            <p:cNvPicPr>
              <a:picLocks noChangeAspect="1"/>
            </p:cNvPicPr>
            <p:nvPr/>
          </p:nvPicPr>
          <p:blipFill>
            <a:blip r:embed="rId8"/>
            <a:stretch>
              <a:fillRect/>
            </a:stretch>
          </p:blipFill>
          <p:spPr>
            <a:xfrm>
              <a:off x="5534103" y="4330506"/>
              <a:ext cx="266573" cy="186601"/>
            </a:xfrm>
            <a:prstGeom prst="rect">
              <a:avLst/>
            </a:prstGeom>
          </p:spPr>
        </p:pic>
        <p:pic>
          <p:nvPicPr>
            <p:cNvPr id="90" name="Picture 89" descr="latex-image-1.pdf"/>
            <p:cNvPicPr>
              <a:picLocks noChangeAspect="1"/>
            </p:cNvPicPr>
            <p:nvPr/>
          </p:nvPicPr>
          <p:blipFill>
            <a:blip r:embed="rId9"/>
            <a:stretch>
              <a:fillRect/>
            </a:stretch>
          </p:blipFill>
          <p:spPr>
            <a:xfrm>
              <a:off x="5392665" y="3689277"/>
              <a:ext cx="133287" cy="106629"/>
            </a:xfrm>
            <a:prstGeom prst="rect">
              <a:avLst/>
            </a:prstGeom>
          </p:spPr>
        </p:pic>
        <p:cxnSp>
          <p:nvCxnSpPr>
            <p:cNvPr id="93" name="Straight Connector 92"/>
            <p:cNvCxnSpPr/>
            <p:nvPr/>
          </p:nvCxnSpPr>
          <p:spPr>
            <a:xfrm>
              <a:off x="2929806" y="4333782"/>
              <a:ext cx="79972" cy="62200"/>
            </a:xfrm>
            <a:prstGeom prst="line">
              <a:avLst/>
            </a:prstGeom>
            <a:ln w="635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10"/>
            <a:stretch>
              <a:fillRect/>
            </a:stretch>
          </p:blipFill>
          <p:spPr>
            <a:xfrm>
              <a:off x="3733726" y="4949904"/>
              <a:ext cx="215900" cy="215900"/>
            </a:xfrm>
            <a:prstGeom prst="rect">
              <a:avLst/>
            </a:prstGeom>
          </p:spPr>
        </p:pic>
        <p:pic>
          <p:nvPicPr>
            <p:cNvPr id="13" name="Picture 12"/>
            <p:cNvPicPr>
              <a:picLocks noChangeAspect="1"/>
            </p:cNvPicPr>
            <p:nvPr/>
          </p:nvPicPr>
          <p:blipFill>
            <a:blip r:embed="rId11"/>
            <a:stretch>
              <a:fillRect/>
            </a:stretch>
          </p:blipFill>
          <p:spPr>
            <a:xfrm>
              <a:off x="2903220" y="4736587"/>
              <a:ext cx="215900" cy="177800"/>
            </a:xfrm>
            <a:prstGeom prst="rect">
              <a:avLst/>
            </a:prstGeom>
          </p:spPr>
        </p:pic>
      </p:grpSp>
      <p:sp>
        <p:nvSpPr>
          <p:cNvPr id="4" name="TextBox 3">
            <a:extLst>
              <a:ext uri="{FF2B5EF4-FFF2-40B4-BE49-F238E27FC236}">
                <a16:creationId xmlns:a16="http://schemas.microsoft.com/office/drawing/2014/main" id="{A43C89B9-0048-324C-9FDA-EF3B5BD87DD5}"/>
              </a:ext>
            </a:extLst>
          </p:cNvPr>
          <p:cNvSpPr txBox="1"/>
          <p:nvPr/>
        </p:nvSpPr>
        <p:spPr>
          <a:xfrm>
            <a:off x="4406196" y="5304714"/>
            <a:ext cx="7412910" cy="1077218"/>
          </a:xfrm>
          <a:prstGeom prst="rect">
            <a:avLst/>
          </a:prstGeom>
          <a:noFill/>
          <a:ln>
            <a:solidFill>
              <a:schemeClr val="tx1"/>
            </a:solidFill>
          </a:ln>
        </p:spPr>
        <p:txBody>
          <a:bodyPr wrap="square" rtlCol="0">
            <a:spAutoFit/>
          </a:bodyPr>
          <a:lstStyle/>
          <a:p>
            <a:r>
              <a:rPr lang="en-US" sz="1600" b="1" dirty="0"/>
              <a:t>Assumption:</a:t>
            </a:r>
          </a:p>
          <a:p>
            <a:r>
              <a:rPr lang="en-US" sz="1600" dirty="0"/>
              <a:t>Forces and moment act at </a:t>
            </a:r>
            <a:r>
              <a:rPr lang="en-US" sz="1600" i="1" dirty="0"/>
              <a:t>aerodynamic center</a:t>
            </a:r>
            <a:r>
              <a:rPr lang="en-US" sz="1600" dirty="0"/>
              <a:t> of wing</a:t>
            </a:r>
          </a:p>
          <a:p>
            <a:r>
              <a:rPr lang="en-US" sz="1600" dirty="0"/>
              <a:t>Approximately at quarter chord</a:t>
            </a:r>
          </a:p>
          <a:p>
            <a:r>
              <a:rPr lang="en-US" sz="1600" dirty="0"/>
              <a:t>Defined as point where moment is constant with angle of attack</a:t>
            </a:r>
          </a:p>
        </p:txBody>
      </p:sp>
      <p:pic>
        <p:nvPicPr>
          <p:cNvPr id="6" name="Picture 5">
            <a:extLst>
              <a:ext uri="{FF2B5EF4-FFF2-40B4-BE49-F238E27FC236}">
                <a16:creationId xmlns:a16="http://schemas.microsoft.com/office/drawing/2014/main" id="{F8BE2F0D-0BF9-5544-A1C5-86E2AF7067B7}"/>
              </a:ext>
            </a:extLst>
          </p:cNvPr>
          <p:cNvPicPr>
            <a:picLocks noChangeAspect="1"/>
          </p:cNvPicPr>
          <p:nvPr/>
        </p:nvPicPr>
        <p:blipFill>
          <a:blip r:embed="rId12"/>
          <a:stretch>
            <a:fillRect/>
          </a:stretch>
        </p:blipFill>
        <p:spPr>
          <a:xfrm>
            <a:off x="7378507" y="3982415"/>
            <a:ext cx="4484766" cy="702241"/>
          </a:xfrm>
          <a:prstGeom prst="rect">
            <a:avLst/>
          </a:prstGeom>
        </p:spPr>
      </p:pic>
      <p:pic>
        <p:nvPicPr>
          <p:cNvPr id="7" name="Picture 6">
            <a:extLst>
              <a:ext uri="{FF2B5EF4-FFF2-40B4-BE49-F238E27FC236}">
                <a16:creationId xmlns:a16="http://schemas.microsoft.com/office/drawing/2014/main" id="{B4EDF0EA-63EB-5445-906C-283BD86A6440}"/>
              </a:ext>
            </a:extLst>
          </p:cNvPr>
          <p:cNvPicPr>
            <a:picLocks noChangeAspect="1"/>
          </p:cNvPicPr>
          <p:nvPr/>
        </p:nvPicPr>
        <p:blipFill>
          <a:blip r:embed="rId13"/>
          <a:stretch>
            <a:fillRect/>
          </a:stretch>
        </p:blipFill>
        <p:spPr>
          <a:xfrm>
            <a:off x="8198780" y="1151087"/>
            <a:ext cx="2667016" cy="21474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174699" y="1009139"/>
            <a:ext cx="7354510" cy="4953915"/>
            <a:chOff x="1295400" y="1411028"/>
            <a:chExt cx="6489732" cy="4252512"/>
          </a:xfrm>
        </p:grpSpPr>
        <p:pic>
          <p:nvPicPr>
            <p:cNvPr id="2" name="Picture 1" descr="Conventional-Render2-Gray.png"/>
            <p:cNvPicPr>
              <a:picLocks noChangeAspect="1"/>
            </p:cNvPicPr>
            <p:nvPr/>
          </p:nvPicPr>
          <p:blipFill>
            <a:blip r:embed="rId3"/>
            <a:srcRect l="4991" t="21380" r="5730" b="16020"/>
            <a:stretch>
              <a:fillRect/>
            </a:stretch>
          </p:blipFill>
          <p:spPr>
            <a:xfrm>
              <a:off x="1612900" y="1905000"/>
              <a:ext cx="6134100" cy="3225800"/>
            </a:xfrm>
            <a:prstGeom prst="rect">
              <a:avLst/>
            </a:prstGeom>
          </p:spPr>
        </p:pic>
        <p:cxnSp>
          <p:nvCxnSpPr>
            <p:cNvPr id="8" name="Straight Connector 7"/>
            <p:cNvCxnSpPr/>
            <p:nvPr/>
          </p:nvCxnSpPr>
          <p:spPr>
            <a:xfrm>
              <a:off x="6197600" y="4405366"/>
              <a:ext cx="622300" cy="10631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6260150" y="4711700"/>
              <a:ext cx="597850" cy="3175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8" name="Arc 17"/>
            <p:cNvSpPr/>
            <p:nvPr/>
          </p:nvSpPr>
          <p:spPr>
            <a:xfrm rot="20236688">
              <a:off x="6287614" y="3874829"/>
              <a:ext cx="1497518" cy="1610911"/>
            </a:xfrm>
            <a:prstGeom prst="arc">
              <a:avLst>
                <a:gd name="adj1" fmla="val 10775638"/>
                <a:gd name="adj2" fmla="val 13273878"/>
              </a:avLst>
            </a:prstGeom>
            <a:ln w="12700">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cxnSp>
          <p:nvCxnSpPr>
            <p:cNvPr id="19" name="Straight Connector 18"/>
            <p:cNvCxnSpPr/>
            <p:nvPr/>
          </p:nvCxnSpPr>
          <p:spPr>
            <a:xfrm rot="5400000" flipH="1" flipV="1">
              <a:off x="2710974" y="2524602"/>
              <a:ext cx="534352" cy="3429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450150" y="2276476"/>
              <a:ext cx="559750" cy="27622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1" name="Arc 20"/>
            <p:cNvSpPr/>
            <p:nvPr/>
          </p:nvSpPr>
          <p:spPr>
            <a:xfrm rot="20236688">
              <a:off x="2464914" y="1411028"/>
              <a:ext cx="1497518" cy="1610911"/>
            </a:xfrm>
            <a:prstGeom prst="arc">
              <a:avLst>
                <a:gd name="adj1" fmla="val 8430181"/>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pic>
          <p:nvPicPr>
            <p:cNvPr id="26" name="Picture 25" descr="latex-image-1.pdf"/>
            <p:cNvPicPr>
              <a:picLocks noChangeAspect="1"/>
            </p:cNvPicPr>
            <p:nvPr/>
          </p:nvPicPr>
          <p:blipFill>
            <a:blip r:embed="rId4"/>
            <a:stretch>
              <a:fillRect/>
            </a:stretch>
          </p:blipFill>
          <p:spPr>
            <a:xfrm>
              <a:off x="5791200" y="4597400"/>
              <a:ext cx="406400" cy="228600"/>
            </a:xfrm>
            <a:prstGeom prst="rect">
              <a:avLst/>
            </a:prstGeom>
          </p:spPr>
        </p:pic>
        <p:pic>
          <p:nvPicPr>
            <p:cNvPr id="27" name="Picture 26" descr="latex-image-1.pdf"/>
            <p:cNvPicPr>
              <a:picLocks noChangeAspect="1"/>
            </p:cNvPicPr>
            <p:nvPr/>
          </p:nvPicPr>
          <p:blipFill>
            <a:blip r:embed="rId5"/>
            <a:stretch>
              <a:fillRect/>
            </a:stretch>
          </p:blipFill>
          <p:spPr>
            <a:xfrm>
              <a:off x="2273300" y="2717800"/>
              <a:ext cx="406400" cy="228600"/>
            </a:xfrm>
            <a:prstGeom prst="rect">
              <a:avLst/>
            </a:prstGeom>
          </p:spPr>
        </p:pic>
        <p:pic>
          <p:nvPicPr>
            <p:cNvPr id="28" name="Picture 27" descr="latex-image-1.pdf"/>
            <p:cNvPicPr>
              <a:picLocks noChangeAspect="1"/>
            </p:cNvPicPr>
            <p:nvPr/>
          </p:nvPicPr>
          <p:blipFill>
            <a:blip r:embed="rId6"/>
            <a:stretch>
              <a:fillRect/>
            </a:stretch>
          </p:blipFill>
          <p:spPr>
            <a:xfrm>
              <a:off x="2368550" y="5308600"/>
              <a:ext cx="393700" cy="228600"/>
            </a:xfrm>
            <a:prstGeom prst="rect">
              <a:avLst/>
            </a:prstGeom>
          </p:spPr>
        </p:pic>
        <p:pic>
          <p:nvPicPr>
            <p:cNvPr id="29" name="Picture 28" descr="latex-image-1.pdf"/>
            <p:cNvPicPr>
              <a:picLocks noChangeAspect="1"/>
            </p:cNvPicPr>
            <p:nvPr/>
          </p:nvPicPr>
          <p:blipFill>
            <a:blip r:embed="rId7"/>
            <a:stretch>
              <a:fillRect/>
            </a:stretch>
          </p:blipFill>
          <p:spPr>
            <a:xfrm>
              <a:off x="1295400" y="3276600"/>
              <a:ext cx="406400" cy="228600"/>
            </a:xfrm>
            <a:prstGeom prst="rect">
              <a:avLst/>
            </a:prstGeom>
          </p:spPr>
        </p:pic>
        <p:cxnSp>
          <p:nvCxnSpPr>
            <p:cNvPr id="30" name="Straight Connector 29"/>
            <p:cNvCxnSpPr/>
            <p:nvPr/>
          </p:nvCxnSpPr>
          <p:spPr>
            <a:xfrm rot="5400000" flipH="1" flipV="1">
              <a:off x="2825274" y="5090003"/>
              <a:ext cx="534352" cy="3429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628900" y="4940300"/>
              <a:ext cx="558800" cy="241302"/>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32" name="Arc 31"/>
            <p:cNvSpPr/>
            <p:nvPr/>
          </p:nvSpPr>
          <p:spPr>
            <a:xfrm rot="20236688">
              <a:off x="2680814" y="4052629"/>
              <a:ext cx="1497518" cy="1610911"/>
            </a:xfrm>
            <a:prstGeom prst="arc">
              <a:avLst>
                <a:gd name="adj1" fmla="val 8987418"/>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cxnSp>
          <p:nvCxnSpPr>
            <p:cNvPr id="37" name="Straight Connector 36"/>
            <p:cNvCxnSpPr/>
            <p:nvPr/>
          </p:nvCxnSpPr>
          <p:spPr>
            <a:xfrm>
              <a:off x="1778000" y="3238500"/>
              <a:ext cx="685800" cy="762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1727200" y="3395662"/>
              <a:ext cx="749300" cy="13112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39" name="Arc 38"/>
            <p:cNvSpPr/>
            <p:nvPr/>
          </p:nvSpPr>
          <p:spPr>
            <a:xfrm rot="20941077">
              <a:off x="1809513" y="2923685"/>
              <a:ext cx="1497518" cy="891770"/>
            </a:xfrm>
            <a:prstGeom prst="arc">
              <a:avLst>
                <a:gd name="adj1" fmla="val 10775638"/>
                <a:gd name="adj2" fmla="val 12146203"/>
              </a:avLst>
            </a:prstGeom>
            <a:ln w="12700">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grpSp>
      <p:sp>
        <p:nvSpPr>
          <p:cNvPr id="3" name="Title 2"/>
          <p:cNvSpPr>
            <a:spLocks noGrp="1"/>
          </p:cNvSpPr>
          <p:nvPr>
            <p:ph type="title"/>
          </p:nvPr>
        </p:nvSpPr>
        <p:spPr/>
        <p:txBody>
          <a:bodyPr/>
          <a:lstStyle/>
          <a:p>
            <a:r>
              <a:rPr lang="en-US" dirty="0"/>
              <a:t>Control Surfaces - Conventional</a:t>
            </a:r>
          </a:p>
        </p:txBody>
      </p:sp>
      <p:sp>
        <p:nvSpPr>
          <p:cNvPr id="4" name="TextBox 3">
            <a:extLst>
              <a:ext uri="{FF2B5EF4-FFF2-40B4-BE49-F238E27FC236}">
                <a16:creationId xmlns:a16="http://schemas.microsoft.com/office/drawing/2014/main" id="{3BE0CE24-72B3-B347-928E-0204EE276A96}"/>
              </a:ext>
            </a:extLst>
          </p:cNvPr>
          <p:cNvSpPr txBox="1"/>
          <p:nvPr/>
        </p:nvSpPr>
        <p:spPr>
          <a:xfrm>
            <a:off x="9283197" y="4424583"/>
            <a:ext cx="1519428" cy="1200329"/>
          </a:xfrm>
          <a:prstGeom prst="rect">
            <a:avLst/>
          </a:prstGeom>
          <a:noFill/>
        </p:spPr>
        <p:txBody>
          <a:bodyPr wrap="square" rtlCol="0">
            <a:spAutoFit/>
          </a:bodyPr>
          <a:lstStyle/>
          <a:p>
            <a:pPr marL="171450" indent="-171450">
              <a:buFont typeface="Arial" panose="020B0604020202020204" pitchFamily="34" charset="0"/>
              <a:buChar char="•"/>
            </a:pPr>
            <a:r>
              <a:rPr lang="en-US" sz="2400" dirty="0"/>
              <a:t>Ailerons</a:t>
            </a:r>
          </a:p>
          <a:p>
            <a:pPr marL="171450" indent="-171450">
              <a:buFont typeface="Arial" panose="020B0604020202020204" pitchFamily="34" charset="0"/>
              <a:buChar char="•"/>
            </a:pPr>
            <a:r>
              <a:rPr lang="en-US" sz="2400" dirty="0"/>
              <a:t>Elevator</a:t>
            </a:r>
          </a:p>
          <a:p>
            <a:pPr marL="171450" indent="-171450">
              <a:buFont typeface="Arial" panose="020B0604020202020204" pitchFamily="34" charset="0"/>
              <a:buChar char="•"/>
            </a:pPr>
            <a:r>
              <a:rPr lang="en-US" sz="2400" dirty="0"/>
              <a:t>Rudder</a:t>
            </a:r>
          </a:p>
        </p:txBody>
      </p:sp>
      <p:pic>
        <p:nvPicPr>
          <p:cNvPr id="6" name="Picture 5">
            <a:extLst>
              <a:ext uri="{FF2B5EF4-FFF2-40B4-BE49-F238E27FC236}">
                <a16:creationId xmlns:a16="http://schemas.microsoft.com/office/drawing/2014/main" id="{471B5741-9902-F04B-BE12-0A0BB190C4BC}"/>
              </a:ext>
            </a:extLst>
          </p:cNvPr>
          <p:cNvPicPr>
            <a:picLocks noChangeAspect="1"/>
          </p:cNvPicPr>
          <p:nvPr/>
        </p:nvPicPr>
        <p:blipFill>
          <a:blip r:embed="rId8"/>
          <a:stretch>
            <a:fillRect/>
          </a:stretch>
        </p:blipFill>
        <p:spPr>
          <a:xfrm>
            <a:off x="8079876" y="878870"/>
            <a:ext cx="3435723" cy="705716"/>
          </a:xfrm>
          <a:prstGeom prst="rect">
            <a:avLst/>
          </a:prstGeom>
        </p:spPr>
      </p:pic>
      <p:pic>
        <p:nvPicPr>
          <p:cNvPr id="9" name="Picture 8">
            <a:extLst>
              <a:ext uri="{FF2B5EF4-FFF2-40B4-BE49-F238E27FC236}">
                <a16:creationId xmlns:a16="http://schemas.microsoft.com/office/drawing/2014/main" id="{833024A3-2294-974A-9542-627461247F6C}"/>
              </a:ext>
            </a:extLst>
          </p:cNvPr>
          <p:cNvPicPr>
            <a:picLocks noChangeAspect="1"/>
          </p:cNvPicPr>
          <p:nvPr/>
        </p:nvPicPr>
        <p:blipFill>
          <a:blip r:embed="rId9"/>
          <a:stretch>
            <a:fillRect/>
          </a:stretch>
        </p:blipFill>
        <p:spPr>
          <a:xfrm>
            <a:off x="7553781" y="1947445"/>
            <a:ext cx="4231929" cy="9233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380733" y="623619"/>
            <a:ext cx="7595947" cy="4960058"/>
            <a:chOff x="1436147" y="742164"/>
            <a:chExt cx="6437888" cy="3964643"/>
          </a:xfrm>
        </p:grpSpPr>
        <p:pic>
          <p:nvPicPr>
            <p:cNvPr id="10" name="Picture 9" descr="VeeTail-Render2-Gray.png"/>
            <p:cNvPicPr>
              <a:picLocks noChangeAspect="1"/>
            </p:cNvPicPr>
            <p:nvPr/>
          </p:nvPicPr>
          <p:blipFill>
            <a:blip r:embed="rId3"/>
            <a:srcRect l="4031" t="20154" r="5950" b="19450"/>
            <a:stretch>
              <a:fillRect/>
            </a:stretch>
          </p:blipFill>
          <p:spPr>
            <a:xfrm>
              <a:off x="1854200" y="1168400"/>
              <a:ext cx="5956300" cy="2997200"/>
            </a:xfrm>
            <a:prstGeom prst="rect">
              <a:avLst/>
            </a:prstGeom>
          </p:spPr>
        </p:pic>
        <p:cxnSp>
          <p:nvCxnSpPr>
            <p:cNvPr id="14" name="Straight Connector 13"/>
            <p:cNvCxnSpPr/>
            <p:nvPr/>
          </p:nvCxnSpPr>
          <p:spPr>
            <a:xfrm>
              <a:off x="6286503" y="3626433"/>
              <a:ext cx="622300" cy="10631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349053" y="3932767"/>
              <a:ext cx="597850" cy="3175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6" name="Arc 15"/>
            <p:cNvSpPr/>
            <p:nvPr/>
          </p:nvSpPr>
          <p:spPr>
            <a:xfrm rot="20236688">
              <a:off x="6376517" y="3095896"/>
              <a:ext cx="1497518" cy="1610911"/>
            </a:xfrm>
            <a:prstGeom prst="arc">
              <a:avLst>
                <a:gd name="adj1" fmla="val 10775638"/>
                <a:gd name="adj2" fmla="val 13273878"/>
              </a:avLst>
            </a:prstGeom>
            <a:ln w="12700">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cxnSp>
          <p:nvCxnSpPr>
            <p:cNvPr id="17" name="Straight Connector 16"/>
            <p:cNvCxnSpPr/>
            <p:nvPr/>
          </p:nvCxnSpPr>
          <p:spPr>
            <a:xfrm rot="5400000" flipH="1" flipV="1">
              <a:off x="2960742" y="1838804"/>
              <a:ext cx="534352" cy="3429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2699918" y="1590678"/>
              <a:ext cx="559750" cy="27622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9" name="Arc 18"/>
            <p:cNvSpPr/>
            <p:nvPr/>
          </p:nvSpPr>
          <p:spPr>
            <a:xfrm rot="20236688">
              <a:off x="2714682" y="742164"/>
              <a:ext cx="1497518" cy="1610911"/>
            </a:xfrm>
            <a:prstGeom prst="arc">
              <a:avLst>
                <a:gd name="adj1" fmla="val 8430181"/>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20" name="Picture 19" descr="latex-image-1.pdf"/>
            <p:cNvPicPr>
              <a:picLocks noChangeAspect="1"/>
            </p:cNvPicPr>
            <p:nvPr/>
          </p:nvPicPr>
          <p:blipFill>
            <a:blip r:embed="rId4"/>
            <a:stretch>
              <a:fillRect/>
            </a:stretch>
          </p:blipFill>
          <p:spPr>
            <a:xfrm>
              <a:off x="5880103" y="3818467"/>
              <a:ext cx="406400" cy="228600"/>
            </a:xfrm>
            <a:prstGeom prst="rect">
              <a:avLst/>
            </a:prstGeom>
          </p:spPr>
        </p:pic>
        <p:pic>
          <p:nvPicPr>
            <p:cNvPr id="21" name="Picture 20" descr="latex-image-1.pdf"/>
            <p:cNvPicPr>
              <a:picLocks noChangeAspect="1"/>
            </p:cNvPicPr>
            <p:nvPr/>
          </p:nvPicPr>
          <p:blipFill>
            <a:blip r:embed="rId5"/>
            <a:stretch>
              <a:fillRect/>
            </a:stretch>
          </p:blipFill>
          <p:spPr>
            <a:xfrm>
              <a:off x="2472266" y="2015068"/>
              <a:ext cx="406400" cy="228600"/>
            </a:xfrm>
            <a:prstGeom prst="rect">
              <a:avLst/>
            </a:prstGeom>
          </p:spPr>
        </p:pic>
        <p:sp>
          <p:nvSpPr>
            <p:cNvPr id="26" name="Arc 25"/>
            <p:cNvSpPr/>
            <p:nvPr/>
          </p:nvSpPr>
          <p:spPr>
            <a:xfrm rot="20898721">
              <a:off x="3186069" y="2974124"/>
              <a:ext cx="1205021" cy="932605"/>
            </a:xfrm>
            <a:prstGeom prst="arc">
              <a:avLst>
                <a:gd name="adj1" fmla="val 7863395"/>
                <a:gd name="adj2" fmla="val 13786570"/>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30" name="Picture 29" descr="latex-image-1.pdf"/>
            <p:cNvPicPr>
              <a:picLocks noChangeAspect="1"/>
            </p:cNvPicPr>
            <p:nvPr/>
          </p:nvPicPr>
          <p:blipFill>
            <a:blip r:embed="rId6"/>
            <a:stretch>
              <a:fillRect/>
            </a:stretch>
          </p:blipFill>
          <p:spPr>
            <a:xfrm>
              <a:off x="3497797" y="3901351"/>
              <a:ext cx="495300" cy="228600"/>
            </a:xfrm>
            <a:prstGeom prst="rect">
              <a:avLst/>
            </a:prstGeom>
          </p:spPr>
        </p:pic>
        <p:pic>
          <p:nvPicPr>
            <p:cNvPr id="31" name="Picture 30" descr="latex-image-1.pdf"/>
            <p:cNvPicPr>
              <a:picLocks noChangeAspect="1"/>
            </p:cNvPicPr>
            <p:nvPr/>
          </p:nvPicPr>
          <p:blipFill>
            <a:blip r:embed="rId7"/>
            <a:stretch>
              <a:fillRect/>
            </a:stretch>
          </p:blipFill>
          <p:spPr>
            <a:xfrm>
              <a:off x="1436147" y="2771733"/>
              <a:ext cx="457200" cy="228600"/>
            </a:xfrm>
            <a:prstGeom prst="rect">
              <a:avLst/>
            </a:prstGeom>
          </p:spPr>
        </p:pic>
        <p:sp>
          <p:nvSpPr>
            <p:cNvPr id="32" name="Arc 31"/>
            <p:cNvSpPr/>
            <p:nvPr/>
          </p:nvSpPr>
          <p:spPr>
            <a:xfrm rot="19591318">
              <a:off x="1838958" y="2557928"/>
              <a:ext cx="917043" cy="531340"/>
            </a:xfrm>
            <a:prstGeom prst="arc">
              <a:avLst>
                <a:gd name="adj1" fmla="val 921652"/>
                <a:gd name="adj2" fmla="val 10704781"/>
              </a:avLst>
            </a:prstGeom>
            <a:ln w="12700">
              <a:solidFill>
                <a:schemeClr val="tx1"/>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sp>
          <p:nvSpPr>
            <p:cNvPr id="33" name="Arc 32"/>
            <p:cNvSpPr/>
            <p:nvPr/>
          </p:nvSpPr>
          <p:spPr>
            <a:xfrm rot="19411523">
              <a:off x="1787092" y="2506063"/>
              <a:ext cx="917043" cy="531340"/>
            </a:xfrm>
            <a:prstGeom prst="arc">
              <a:avLst>
                <a:gd name="adj1" fmla="val 9904836"/>
                <a:gd name="adj2" fmla="val 10704781"/>
              </a:avLst>
            </a:prstGeom>
            <a:ln w="12700">
              <a:solidFill>
                <a:schemeClr val="tx1"/>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grpSp>
      <p:sp>
        <p:nvSpPr>
          <p:cNvPr id="2" name="Title 1"/>
          <p:cNvSpPr>
            <a:spLocks noGrp="1"/>
          </p:cNvSpPr>
          <p:nvPr>
            <p:ph type="title"/>
          </p:nvPr>
        </p:nvSpPr>
        <p:spPr/>
        <p:txBody>
          <a:bodyPr/>
          <a:lstStyle/>
          <a:p>
            <a:r>
              <a:rPr lang="en-US" dirty="0"/>
              <a:t>Control Surfaces – V-tail</a:t>
            </a:r>
          </a:p>
        </p:txBody>
      </p:sp>
      <p:sp>
        <p:nvSpPr>
          <p:cNvPr id="22" name="TextBox 21">
            <a:extLst>
              <a:ext uri="{FF2B5EF4-FFF2-40B4-BE49-F238E27FC236}">
                <a16:creationId xmlns:a16="http://schemas.microsoft.com/office/drawing/2014/main" id="{C4244BD3-EDC8-6747-A301-D410FB3423D8}"/>
              </a:ext>
            </a:extLst>
          </p:cNvPr>
          <p:cNvSpPr txBox="1"/>
          <p:nvPr/>
        </p:nvSpPr>
        <p:spPr>
          <a:xfrm>
            <a:off x="9469965" y="4056800"/>
            <a:ext cx="2207656" cy="830997"/>
          </a:xfrm>
          <a:prstGeom prst="rect">
            <a:avLst/>
          </a:prstGeom>
          <a:noFill/>
        </p:spPr>
        <p:txBody>
          <a:bodyPr wrap="none" rtlCol="0">
            <a:spAutoFit/>
          </a:bodyPr>
          <a:lstStyle/>
          <a:p>
            <a:pPr marL="171450" indent="-171450">
              <a:buFont typeface="Arial" panose="020B0604020202020204" pitchFamily="34" charset="0"/>
              <a:buChar char="•"/>
            </a:pPr>
            <a:r>
              <a:rPr lang="en-US" sz="2400" dirty="0"/>
              <a:t>Ailerons</a:t>
            </a:r>
          </a:p>
          <a:p>
            <a:pPr marL="171450" indent="-171450">
              <a:buFont typeface="Arial" panose="020B0604020202020204" pitchFamily="34" charset="0"/>
              <a:buChar char="•"/>
            </a:pPr>
            <a:r>
              <a:rPr lang="en-US" sz="2400" dirty="0" err="1"/>
              <a:t>Ruddervators</a:t>
            </a:r>
            <a:endParaRPr lang="en-US" sz="2400" dirty="0"/>
          </a:p>
        </p:txBody>
      </p:sp>
      <p:pic>
        <p:nvPicPr>
          <p:cNvPr id="4" name="Picture 3">
            <a:extLst>
              <a:ext uri="{FF2B5EF4-FFF2-40B4-BE49-F238E27FC236}">
                <a16:creationId xmlns:a16="http://schemas.microsoft.com/office/drawing/2014/main" id="{2D81E271-07E7-754C-8ADF-C2237B039E60}"/>
              </a:ext>
            </a:extLst>
          </p:cNvPr>
          <p:cNvPicPr>
            <a:picLocks noChangeAspect="1"/>
          </p:cNvPicPr>
          <p:nvPr/>
        </p:nvPicPr>
        <p:blipFill>
          <a:blip r:embed="rId8"/>
          <a:stretch>
            <a:fillRect/>
          </a:stretch>
        </p:blipFill>
        <p:spPr>
          <a:xfrm>
            <a:off x="7510607" y="1128960"/>
            <a:ext cx="5300305" cy="90178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50149</TotalTime>
  <Words>7796</Words>
  <Application>Microsoft Macintosh PowerPoint</Application>
  <PresentationFormat>Widescreen</PresentationFormat>
  <Paragraphs>617</Paragraphs>
  <Slides>44</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Monaco</vt:lpstr>
      <vt:lpstr>Default Design</vt:lpstr>
      <vt:lpstr>Chapter 4</vt:lpstr>
      <vt:lpstr>Architecture</vt:lpstr>
      <vt:lpstr>Equations of Motion from Chap 3</vt:lpstr>
      <vt:lpstr>External Forces and Moments</vt:lpstr>
      <vt:lpstr>Gravity Force</vt:lpstr>
      <vt:lpstr>Airfoil Pressure Distribution</vt:lpstr>
      <vt:lpstr>Aerodynamic Approximation</vt:lpstr>
      <vt:lpstr>Control Surfaces - Conventional</vt:lpstr>
      <vt:lpstr>Control Surfaces – V-tail</vt:lpstr>
      <vt:lpstr>Control Surfaces – Flying Wing</vt:lpstr>
      <vt:lpstr>Aircraft Dynamics</vt:lpstr>
      <vt:lpstr>Longitudinal Aerodynamics</vt:lpstr>
      <vt:lpstr>Aerodynamic Approximation</vt:lpstr>
      <vt:lpstr>Linear Aerodynamic Model</vt:lpstr>
      <vt:lpstr>Nonlinear Aerodynamics – Stall</vt:lpstr>
      <vt:lpstr>Nonlinear Lift Model</vt:lpstr>
      <vt:lpstr>Nonlinear Aerodynamic Model</vt:lpstr>
      <vt:lpstr>Blending Function</vt:lpstr>
      <vt:lpstr>Nonlinear Aerodynamic Model</vt:lpstr>
      <vt:lpstr>Drag vs. Angle of Attack</vt:lpstr>
      <vt:lpstr>Linear Lift and Drag Models</vt:lpstr>
      <vt:lpstr>Longitudinal Forces – Body Frame</vt:lpstr>
      <vt:lpstr>Pitching Moment</vt:lpstr>
      <vt:lpstr>Lateral Aerodynamics</vt:lpstr>
      <vt:lpstr>Aerodynamic Coefficients</vt:lpstr>
      <vt:lpstr>Longitudinal Static Stability Derivative</vt:lpstr>
      <vt:lpstr>Roll Static Stability Derivative</vt:lpstr>
      <vt:lpstr>Yaw Static Stability Derivative</vt:lpstr>
      <vt:lpstr>Aerodynamic Coefficients</vt:lpstr>
      <vt:lpstr>Propeller Thrust and Torque</vt:lpstr>
      <vt:lpstr>Propeller Thrust and Torque</vt:lpstr>
      <vt:lpstr>Propeller Thrust and Torque</vt:lpstr>
      <vt:lpstr>Propeller Thrust and Torque</vt:lpstr>
      <vt:lpstr>Propeller Thrust and Torque</vt:lpstr>
      <vt:lpstr>Propeller Thrust and Torque</vt:lpstr>
      <vt:lpstr>Propeller Thrust and Torque: Summary</vt:lpstr>
      <vt:lpstr>Propeller Thrust and Torque</vt:lpstr>
      <vt:lpstr>Wind Model</vt:lpstr>
      <vt:lpstr>Wind Model</vt:lpstr>
      <vt:lpstr>Dryden Gust Model</vt:lpstr>
      <vt:lpstr>Transfer Function Implementation</vt:lpstr>
      <vt:lpstr>Adding in the Effects of Wind</vt:lpstr>
      <vt:lpstr>Summary</vt:lpstr>
      <vt:lpstr>Project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Randy Beard</cp:lastModifiedBy>
  <cp:revision>340</cp:revision>
  <cp:lastPrinted>2012-04-02T22:10:35Z</cp:lastPrinted>
  <dcterms:created xsi:type="dcterms:W3CDTF">2011-03-15T19:27:14Z</dcterms:created>
  <dcterms:modified xsi:type="dcterms:W3CDTF">2024-02-05T18:44:02Z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